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9"/>
  </p:notesMasterIdLst>
  <p:handoutMasterIdLst>
    <p:handoutMasterId r:id="rId40"/>
  </p:handoutMasterIdLst>
  <p:sldIdLst>
    <p:sldId id="319" r:id="rId3"/>
    <p:sldId id="256" r:id="rId4"/>
    <p:sldId id="257" r:id="rId5"/>
    <p:sldId id="282" r:id="rId6"/>
    <p:sldId id="329" r:id="rId7"/>
    <p:sldId id="316" r:id="rId8"/>
    <p:sldId id="317" r:id="rId9"/>
    <p:sldId id="296" r:id="rId10"/>
    <p:sldId id="297" r:id="rId11"/>
    <p:sldId id="299" r:id="rId12"/>
    <p:sldId id="301" r:id="rId13"/>
    <p:sldId id="307" r:id="rId14"/>
    <p:sldId id="311" r:id="rId15"/>
    <p:sldId id="333" r:id="rId16"/>
    <p:sldId id="318" r:id="rId17"/>
    <p:sldId id="313" r:id="rId18"/>
    <p:sldId id="336" r:id="rId19"/>
    <p:sldId id="314" r:id="rId20"/>
    <p:sldId id="315" r:id="rId21"/>
    <p:sldId id="306" r:id="rId22"/>
    <p:sldId id="340" r:id="rId23"/>
    <p:sldId id="324" r:id="rId24"/>
    <p:sldId id="325" r:id="rId25"/>
    <p:sldId id="326" r:id="rId26"/>
    <p:sldId id="338" r:id="rId27"/>
    <p:sldId id="339" r:id="rId28"/>
    <p:sldId id="309" r:id="rId29"/>
    <p:sldId id="280" r:id="rId30"/>
    <p:sldId id="285" r:id="rId31"/>
    <p:sldId id="310" r:id="rId32"/>
    <p:sldId id="337" r:id="rId33"/>
    <p:sldId id="266" r:id="rId34"/>
    <p:sldId id="330" r:id="rId35"/>
    <p:sldId id="331" r:id="rId36"/>
    <p:sldId id="298" r:id="rId37"/>
    <p:sldId id="30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3"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son Moran" initials="JM" lastIdx="2" clrIdx="0">
    <p:extLst>
      <p:ext uri="{19B8F6BF-5375-455C-9EA6-DF929625EA0E}">
        <p15:presenceInfo xmlns:p15="http://schemas.microsoft.com/office/powerpoint/2012/main" userId="1984d91358448fdd" providerId="Windows Live"/>
      </p:ext>
    </p:extLst>
  </p:cmAuthor>
  <p:cmAuthor id="2" name="Aquilino, Byron" initials="AB" lastIdx="1" clrIdx="1">
    <p:extLst>
      <p:ext uri="{19B8F6BF-5375-455C-9EA6-DF929625EA0E}">
        <p15:presenceInfo xmlns:p15="http://schemas.microsoft.com/office/powerpoint/2012/main" userId="Aquilino, Byr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6DD1A1"/>
    <a:srgbClr val="41C3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74" autoAdjust="0"/>
    <p:restoredTop sz="78912" autoAdjust="0"/>
  </p:normalViewPr>
  <p:slideViewPr>
    <p:cSldViewPr snapToGrid="0">
      <p:cViewPr varScale="1">
        <p:scale>
          <a:sx n="90" d="100"/>
          <a:sy n="90" d="100"/>
        </p:scale>
        <p:origin x="588" y="84"/>
      </p:cViewPr>
      <p:guideLst>
        <p:guide orient="horz" pos="2160"/>
        <p:guide pos="3840"/>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Professional</a:t>
            </a:r>
            <a:r>
              <a:rPr lang="en-US" baseline="0"/>
              <a:t> Movers vs. Truck Rental: </a:t>
            </a:r>
          </a:p>
          <a:p>
            <a:pPr>
              <a:defRPr/>
            </a:pPr>
            <a:r>
              <a:rPr lang="en-US" baseline="0"/>
              <a:t>Short Distance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0"/>
          <c:tx>
            <c:strRef>
              <c:f>Sheet1!$C$1</c:f>
              <c:strCache>
                <c:ptCount val="1"/>
                <c:pt idx="0">
                  <c:v>Estimated Cost of Truck Rental (50 miles)</c:v>
                </c:pt>
              </c:strCache>
            </c:strRef>
          </c:tx>
          <c:spPr>
            <a:solidFill>
              <a:schemeClr val="accent1"/>
            </a:solidFill>
            <a:ln>
              <a:noFill/>
            </a:ln>
            <a:effectLst/>
          </c:spPr>
          <c:invertIfNegative val="0"/>
          <c:cat>
            <c:strRef>
              <c:f>Sheet1!$A$2:$A$5</c:f>
              <c:strCache>
                <c:ptCount val="4"/>
                <c:pt idx="0">
                  <c:v>1 Bedroom</c:v>
                </c:pt>
                <c:pt idx="1">
                  <c:v>2 Bedroom</c:v>
                </c:pt>
                <c:pt idx="2">
                  <c:v>3 Bedroom</c:v>
                </c:pt>
                <c:pt idx="3">
                  <c:v>4 Bedroom</c:v>
                </c:pt>
              </c:strCache>
            </c:strRef>
          </c:cat>
          <c:val>
            <c:numRef>
              <c:f>Sheet1!$C$2:$C$5</c:f>
              <c:numCache>
                <c:formatCode>"$"#,##0.00</c:formatCode>
                <c:ptCount val="4"/>
                <c:pt idx="0">
                  <c:v>130</c:v>
                </c:pt>
                <c:pt idx="1">
                  <c:v>130</c:v>
                </c:pt>
                <c:pt idx="2">
                  <c:v>140</c:v>
                </c:pt>
                <c:pt idx="3">
                  <c:v>165</c:v>
                </c:pt>
              </c:numCache>
            </c:numRef>
          </c:val>
          <c:extLst>
            <c:ext xmlns:c16="http://schemas.microsoft.com/office/drawing/2014/chart" uri="{C3380CC4-5D6E-409C-BE32-E72D297353CC}">
              <c16:uniqueId val="{00000000-2D49-4858-BE5B-00A068DAEB49}"/>
            </c:ext>
          </c:extLst>
        </c:ser>
        <c:ser>
          <c:idx val="0"/>
          <c:order val="1"/>
          <c:tx>
            <c:strRef>
              <c:f>Sheet1!$B$1</c:f>
              <c:strCache>
                <c:ptCount val="1"/>
                <c:pt idx="0">
                  <c:v>Estimated Cost of Professional Movers (50 miles)</c:v>
                </c:pt>
              </c:strCache>
            </c:strRef>
          </c:tx>
          <c:spPr>
            <a:solidFill>
              <a:schemeClr val="accent2"/>
            </a:solidFill>
            <a:ln>
              <a:noFill/>
            </a:ln>
            <a:effectLst/>
          </c:spPr>
          <c:invertIfNegative val="0"/>
          <c:cat>
            <c:strRef>
              <c:f>Sheet1!$A$2:$A$5</c:f>
              <c:strCache>
                <c:ptCount val="4"/>
                <c:pt idx="0">
                  <c:v>1 Bedroom</c:v>
                </c:pt>
                <c:pt idx="1">
                  <c:v>2 Bedroom</c:v>
                </c:pt>
                <c:pt idx="2">
                  <c:v>3 Bedroom</c:v>
                </c:pt>
                <c:pt idx="3">
                  <c:v>4 Bedroom</c:v>
                </c:pt>
              </c:strCache>
            </c:strRef>
          </c:cat>
          <c:val>
            <c:numRef>
              <c:f>Sheet1!$B$2:$B$5</c:f>
              <c:numCache>
                <c:formatCode>"$"#,##0.00</c:formatCode>
                <c:ptCount val="4"/>
                <c:pt idx="0">
                  <c:v>483.33333333333331</c:v>
                </c:pt>
                <c:pt idx="1">
                  <c:v>583.33333333333326</c:v>
                </c:pt>
                <c:pt idx="2">
                  <c:v>1175</c:v>
                </c:pt>
                <c:pt idx="3">
                  <c:v>1766.6666666666667</c:v>
                </c:pt>
              </c:numCache>
            </c:numRef>
          </c:val>
          <c:extLst>
            <c:ext xmlns:c16="http://schemas.microsoft.com/office/drawing/2014/chart" uri="{C3380CC4-5D6E-409C-BE32-E72D297353CC}">
              <c16:uniqueId val="{00000001-2D49-4858-BE5B-00A068DAEB49}"/>
            </c:ext>
          </c:extLst>
        </c:ser>
        <c:dLbls>
          <c:showLegendKey val="0"/>
          <c:showVal val="0"/>
          <c:showCatName val="0"/>
          <c:showSerName val="0"/>
          <c:showPercent val="0"/>
          <c:showBubbleSize val="0"/>
        </c:dLbls>
        <c:gapWidth val="219"/>
        <c:overlap val="-27"/>
        <c:axId val="1164173008"/>
        <c:axId val="1252642400"/>
      </c:barChart>
      <c:catAx>
        <c:axId val="1164173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52642400"/>
        <c:crosses val="autoZero"/>
        <c:auto val="1"/>
        <c:lblAlgn val="ctr"/>
        <c:lblOffset val="100"/>
        <c:noMultiLvlLbl val="0"/>
      </c:catAx>
      <c:valAx>
        <c:axId val="1252642400"/>
        <c:scaling>
          <c:orientation val="minMax"/>
          <c:max val="2000"/>
        </c:scaling>
        <c:delete val="0"/>
        <c:axPos val="l"/>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41730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baseline="0">
                <a:effectLst/>
              </a:rPr>
              <a:t>Professional Movers vs. Truck Rental: Long Distance</a:t>
            </a:r>
            <a:endParaRPr lang="en-US" sz="140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Sheet1!$D$1</c:f>
              <c:strCache>
                <c:ptCount val="1"/>
                <c:pt idx="0">
                  <c:v>Estimated Cost of Truck Rental (450 miles)</c:v>
                </c:pt>
              </c:strCache>
            </c:strRef>
          </c:tx>
          <c:spPr>
            <a:solidFill>
              <a:schemeClr val="accent1"/>
            </a:solidFill>
            <a:ln>
              <a:noFill/>
            </a:ln>
            <a:effectLst/>
          </c:spPr>
          <c:invertIfNegative val="0"/>
          <c:cat>
            <c:strRef>
              <c:f>Sheet1!$A$2:$A$7</c:f>
              <c:strCache>
                <c:ptCount val="4"/>
                <c:pt idx="0">
                  <c:v>1 Bedroom</c:v>
                </c:pt>
                <c:pt idx="1">
                  <c:v>2 Bedroom</c:v>
                </c:pt>
                <c:pt idx="2">
                  <c:v>3 Bedroom</c:v>
                </c:pt>
                <c:pt idx="3">
                  <c:v>4 Bedroom</c:v>
                </c:pt>
              </c:strCache>
              <c:extLst/>
            </c:strRef>
          </c:cat>
          <c:val>
            <c:numRef>
              <c:f>Sheet1!$D$2:$D$7</c:f>
              <c:numCache>
                <c:formatCode>"$"#,##0.00</c:formatCode>
                <c:ptCount val="4"/>
                <c:pt idx="0">
                  <c:v>710</c:v>
                </c:pt>
                <c:pt idx="1">
                  <c:v>750</c:v>
                </c:pt>
                <c:pt idx="2">
                  <c:v>800</c:v>
                </c:pt>
                <c:pt idx="3">
                  <c:v>915</c:v>
                </c:pt>
              </c:numCache>
              <c:extLst/>
            </c:numRef>
          </c:val>
          <c:extLst>
            <c:ext xmlns:c16="http://schemas.microsoft.com/office/drawing/2014/chart" uri="{C3380CC4-5D6E-409C-BE32-E72D297353CC}">
              <c16:uniqueId val="{00000000-1A38-4562-A019-33B2756A02B5}"/>
            </c:ext>
          </c:extLst>
        </c:ser>
        <c:ser>
          <c:idx val="1"/>
          <c:order val="1"/>
          <c:tx>
            <c:strRef>
              <c:f>Sheet1!$E$1</c:f>
              <c:strCache>
                <c:ptCount val="1"/>
                <c:pt idx="0">
                  <c:v>Estimated Cost of Professional Movers (500 miles)</c:v>
                </c:pt>
              </c:strCache>
            </c:strRef>
          </c:tx>
          <c:spPr>
            <a:solidFill>
              <a:schemeClr val="accent2"/>
            </a:solidFill>
            <a:ln>
              <a:noFill/>
            </a:ln>
            <a:effectLst/>
          </c:spPr>
          <c:invertIfNegative val="0"/>
          <c:cat>
            <c:strRef>
              <c:f>Sheet1!$A$2:$A$7</c:f>
              <c:strCache>
                <c:ptCount val="4"/>
                <c:pt idx="0">
                  <c:v>1 Bedroom</c:v>
                </c:pt>
                <c:pt idx="1">
                  <c:v>2 Bedroom</c:v>
                </c:pt>
                <c:pt idx="2">
                  <c:v>3 Bedroom</c:v>
                </c:pt>
                <c:pt idx="3">
                  <c:v>4 Bedroom</c:v>
                </c:pt>
              </c:strCache>
              <c:extLst/>
            </c:strRef>
          </c:cat>
          <c:val>
            <c:numRef>
              <c:f>Sheet1!$E$2:$E$7</c:f>
              <c:numCache>
                <c:formatCode>"$"#,##0.00</c:formatCode>
                <c:ptCount val="4"/>
                <c:pt idx="0">
                  <c:v>2332</c:v>
                </c:pt>
                <c:pt idx="1">
                  <c:v>2507</c:v>
                </c:pt>
                <c:pt idx="2">
                  <c:v>4106.5</c:v>
                </c:pt>
                <c:pt idx="3">
                  <c:v>5568.5</c:v>
                </c:pt>
              </c:numCache>
              <c:extLst/>
            </c:numRef>
          </c:val>
          <c:extLst>
            <c:ext xmlns:c16="http://schemas.microsoft.com/office/drawing/2014/chart" uri="{C3380CC4-5D6E-409C-BE32-E72D297353CC}">
              <c16:uniqueId val="{00000001-1A38-4562-A019-33B2756A02B5}"/>
            </c:ext>
          </c:extLst>
        </c:ser>
        <c:dLbls>
          <c:showLegendKey val="0"/>
          <c:showVal val="0"/>
          <c:showCatName val="0"/>
          <c:showSerName val="0"/>
          <c:showPercent val="0"/>
          <c:showBubbleSize val="0"/>
        </c:dLbls>
        <c:gapWidth val="219"/>
        <c:overlap val="-27"/>
        <c:axId val="1171098768"/>
        <c:axId val="1092259920"/>
      </c:barChart>
      <c:catAx>
        <c:axId val="1171098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92259920"/>
        <c:crosses val="autoZero"/>
        <c:auto val="1"/>
        <c:lblAlgn val="ctr"/>
        <c:lblOffset val="100"/>
        <c:noMultiLvlLbl val="0"/>
      </c:catAx>
      <c:valAx>
        <c:axId val="1092259920"/>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710987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Movers</c:v>
                </c:pt>
              </c:strCache>
            </c:strRef>
          </c:tx>
          <c:explosion val="2"/>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FDD-483E-97EA-45ECE3C721A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FDD-483E-97EA-45ECE3C721A2}"/>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DIY Move</c:v>
                </c:pt>
                <c:pt idx="1">
                  <c:v>Move With Professionals</c:v>
                </c:pt>
              </c:strCache>
            </c:strRef>
          </c:cat>
          <c:val>
            <c:numRef>
              <c:f>Sheet1!$B$2:$B$3</c:f>
              <c:numCache>
                <c:formatCode>0.00%</c:formatCode>
                <c:ptCount val="2"/>
                <c:pt idx="0">
                  <c:v>0.78300000000000003</c:v>
                </c:pt>
                <c:pt idx="1">
                  <c:v>0.217</c:v>
                </c:pt>
              </c:numCache>
            </c:numRef>
          </c:val>
          <c:extLst>
            <c:ext xmlns:c16="http://schemas.microsoft.com/office/drawing/2014/chart" uri="{C3380CC4-5D6E-409C-BE32-E72D297353CC}">
              <c16:uniqueId val="{00000004-BFDD-483E-97EA-45ECE3C721A2}"/>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Movers</c:v>
                </c:pt>
              </c:strCache>
            </c:strRef>
          </c:tx>
          <c:explosion val="2"/>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E66-4D2B-9D88-8E7D71D23EF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E66-4D2B-9D88-8E7D71D23EF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DIY Move</c:v>
                </c:pt>
                <c:pt idx="1">
                  <c:v>Move With Professionals</c:v>
                </c:pt>
              </c:strCache>
            </c:strRef>
          </c:cat>
          <c:val>
            <c:numRef>
              <c:f>Sheet1!$B$2:$B$3</c:f>
              <c:numCache>
                <c:formatCode>0.00%</c:formatCode>
                <c:ptCount val="2"/>
                <c:pt idx="0">
                  <c:v>0.78300000000000003</c:v>
                </c:pt>
                <c:pt idx="1">
                  <c:v>0.217</c:v>
                </c:pt>
              </c:numCache>
            </c:numRef>
          </c:val>
          <c:extLst>
            <c:ext xmlns:c16="http://schemas.microsoft.com/office/drawing/2014/chart" uri="{C3380CC4-5D6E-409C-BE32-E72D297353CC}">
              <c16:uniqueId val="{00000000-A26B-42B4-B300-4309498A6ECE}"/>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Sheet1!$F$1</c:f>
              <c:strCache>
                <c:ptCount val="1"/>
                <c:pt idx="0">
                  <c:v>Average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Sheet1!$A$2:$A$15</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Sheet1!$F$2:$F$15</c:f>
              <c:numCache>
                <c:formatCode>"$"#,##0.00</c:formatCode>
                <c:ptCount val="14"/>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numCache>
            </c:numRef>
          </c:val>
          <c:extLst>
            <c:ext xmlns:c16="http://schemas.microsoft.com/office/drawing/2014/chart" uri="{C3380CC4-5D6E-409C-BE32-E72D297353CC}">
              <c16:uniqueId val="{00000000-BCA1-4B12-8050-C84048B0F392}"/>
            </c:ext>
          </c:extLst>
        </c:ser>
        <c:ser>
          <c:idx val="1"/>
          <c:order val="1"/>
          <c:tx>
            <c:strRef>
              <c:f>Sheet1!$G$1</c:f>
              <c:strCache>
                <c:ptCount val="1"/>
                <c:pt idx="0">
                  <c:v>High Rate</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Sheet1!$A$2:$A$15</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Sheet1!$G$2:$G$15</c:f>
              <c:numCache>
                <c:formatCode>"$"#,##0.00</c:formatCode>
                <c:ptCount val="14"/>
                <c:pt idx="0">
                  <c:v>400</c:v>
                </c:pt>
                <c:pt idx="1">
                  <c:v>800</c:v>
                </c:pt>
                <c:pt idx="2">
                  <c:v>1200</c:v>
                </c:pt>
                <c:pt idx="3">
                  <c:v>1600</c:v>
                </c:pt>
                <c:pt idx="4">
                  <c:v>2000</c:v>
                </c:pt>
                <c:pt idx="5">
                  <c:v>2400</c:v>
                </c:pt>
                <c:pt idx="6">
                  <c:v>2800</c:v>
                </c:pt>
                <c:pt idx="7">
                  <c:v>3200</c:v>
                </c:pt>
                <c:pt idx="8">
                  <c:v>3600</c:v>
                </c:pt>
                <c:pt idx="9">
                  <c:v>4000</c:v>
                </c:pt>
                <c:pt idx="10">
                  <c:v>4400</c:v>
                </c:pt>
                <c:pt idx="11">
                  <c:v>4800</c:v>
                </c:pt>
                <c:pt idx="12">
                  <c:v>5200</c:v>
                </c:pt>
                <c:pt idx="13">
                  <c:v>5600</c:v>
                </c:pt>
              </c:numCache>
            </c:numRef>
          </c:val>
          <c:extLst>
            <c:ext xmlns:c16="http://schemas.microsoft.com/office/drawing/2014/chart" uri="{C3380CC4-5D6E-409C-BE32-E72D297353CC}">
              <c16:uniqueId val="{00000001-BCA1-4B12-8050-C84048B0F392}"/>
            </c:ext>
          </c:extLst>
        </c:ser>
        <c:dLbls>
          <c:showLegendKey val="0"/>
          <c:showVal val="0"/>
          <c:showCatName val="0"/>
          <c:showSerName val="0"/>
          <c:showPercent val="0"/>
          <c:showBubbleSize val="0"/>
        </c:dLbls>
        <c:gapWidth val="100"/>
        <c:overlap val="-24"/>
        <c:axId val="546402400"/>
        <c:axId val="421247840"/>
      </c:barChart>
      <c:catAx>
        <c:axId val="54640240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21247840"/>
        <c:crosses val="autoZero"/>
        <c:auto val="1"/>
        <c:lblAlgn val="ctr"/>
        <c:lblOffset val="100"/>
        <c:noMultiLvlLbl val="0"/>
      </c:catAx>
      <c:valAx>
        <c:axId val="421247840"/>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464024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1FE9EC-3280-4457-B12D-03E3006D909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D12D2AE-7F30-4FC8-A1F9-DE0549C6DF9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03BD548-794B-408B-8F66-C24B32BCACFC}" type="datetimeFigureOut">
              <a:rPr lang="en-US" smtClean="0"/>
              <a:t>10/7/2020</a:t>
            </a:fld>
            <a:endParaRPr lang="en-US"/>
          </a:p>
        </p:txBody>
      </p:sp>
      <p:sp>
        <p:nvSpPr>
          <p:cNvPr id="4" name="Footer Placeholder 3">
            <a:extLst>
              <a:ext uri="{FF2B5EF4-FFF2-40B4-BE49-F238E27FC236}">
                <a16:creationId xmlns:a16="http://schemas.microsoft.com/office/drawing/2014/main" id="{EE905EB5-9CFA-4A83-B18B-788815D7B61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06EAFA9-8D6E-4031-8742-094823B99B1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42D2AC5-3409-4E1D-971E-CDBA32D4B3C0}" type="slidenum">
              <a:rPr lang="en-US" smtClean="0"/>
              <a:t>‹#›</a:t>
            </a:fld>
            <a:endParaRPr lang="en-US"/>
          </a:p>
        </p:txBody>
      </p:sp>
    </p:spTree>
    <p:extLst>
      <p:ext uri="{BB962C8B-B14F-4D97-AF65-F5344CB8AC3E}">
        <p14:creationId xmlns:p14="http://schemas.microsoft.com/office/powerpoint/2010/main" val="111633299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75AFDD-C424-4089-9AFF-3F96C50F8002}" type="datetimeFigureOut">
              <a:rPr lang="en-US" smtClean="0"/>
              <a:t>10/7/2020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2AEDE9-5883-4CB4-BB67-A64A6F014F92}" type="slidenum">
              <a:rPr lang="en-US" smtClean="0"/>
              <a:t>‹#›</a:t>
            </a:fld>
            <a:endParaRPr lang="en-US"/>
          </a:p>
        </p:txBody>
      </p:sp>
    </p:spTree>
    <p:extLst>
      <p:ext uri="{BB962C8B-B14F-4D97-AF65-F5344CB8AC3E}">
        <p14:creationId xmlns:p14="http://schemas.microsoft.com/office/powerpoint/2010/main" val="258190191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a non-animated version of the following slide. (Title Slide)</a:t>
            </a:r>
          </a:p>
        </p:txBody>
      </p:sp>
      <p:sp>
        <p:nvSpPr>
          <p:cNvPr id="4" name="Slide Number Placeholder 3"/>
          <p:cNvSpPr>
            <a:spLocks noGrp="1"/>
          </p:cNvSpPr>
          <p:nvPr>
            <p:ph type="sldNum" sz="quarter" idx="5"/>
          </p:nvPr>
        </p:nvSpPr>
        <p:spPr/>
        <p:txBody>
          <a:bodyPr/>
          <a:lstStyle/>
          <a:p>
            <a:fld id="{5F2AEDE9-5883-4CB4-BB67-A64A6F014F92}" type="slidenum">
              <a:rPr lang="en-US" smtClean="0"/>
              <a:t>1</a:t>
            </a:fld>
            <a:endParaRPr lang="en-US"/>
          </a:p>
        </p:txBody>
      </p:sp>
      <p:sp>
        <p:nvSpPr>
          <p:cNvPr id="5" name="Footer Placeholder 4">
            <a:extLst>
              <a:ext uri="{FF2B5EF4-FFF2-40B4-BE49-F238E27FC236}">
                <a16:creationId xmlns:a16="http://schemas.microsoft.com/office/drawing/2014/main" id="{F12131A8-D601-4BB1-AB9C-10BD113DE30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5851016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10</a:t>
            </a:fld>
            <a:endParaRPr lang="en-US"/>
          </a:p>
        </p:txBody>
      </p:sp>
      <p:sp>
        <p:nvSpPr>
          <p:cNvPr id="5" name="Footer Placeholder 4">
            <a:extLst>
              <a:ext uri="{FF2B5EF4-FFF2-40B4-BE49-F238E27FC236}">
                <a16:creationId xmlns:a16="http://schemas.microsoft.com/office/drawing/2014/main" id="{3FAADE9F-EB8F-4253-846C-AA05802CF03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4659153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11</a:t>
            </a:fld>
            <a:endParaRPr lang="en-US"/>
          </a:p>
        </p:txBody>
      </p:sp>
      <p:sp>
        <p:nvSpPr>
          <p:cNvPr id="5" name="Footer Placeholder 4">
            <a:extLst>
              <a:ext uri="{FF2B5EF4-FFF2-40B4-BE49-F238E27FC236}">
                <a16:creationId xmlns:a16="http://schemas.microsoft.com/office/drawing/2014/main" id="{4C2C6813-48CF-41E0-B211-C5F14A641F3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055218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12</a:t>
            </a:fld>
            <a:endParaRPr lang="en-US"/>
          </a:p>
        </p:txBody>
      </p:sp>
      <p:sp>
        <p:nvSpPr>
          <p:cNvPr id="5" name="Footer Placeholder 4">
            <a:extLst>
              <a:ext uri="{FF2B5EF4-FFF2-40B4-BE49-F238E27FC236}">
                <a16:creationId xmlns:a16="http://schemas.microsoft.com/office/drawing/2014/main" id="{AE6899EF-ABCC-448C-9CC1-B2AC4A1355BB}"/>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96043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13</a:t>
            </a:fld>
            <a:endParaRPr lang="en-US"/>
          </a:p>
        </p:txBody>
      </p:sp>
      <p:sp>
        <p:nvSpPr>
          <p:cNvPr id="5" name="Footer Placeholder 4">
            <a:extLst>
              <a:ext uri="{FF2B5EF4-FFF2-40B4-BE49-F238E27FC236}">
                <a16:creationId xmlns:a16="http://schemas.microsoft.com/office/drawing/2014/main" id="{44DB0D7F-1FB9-4644-83DC-3F757F44B21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506864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for image https://</a:t>
            </a:r>
            <a:r>
              <a:rPr lang="en-US" dirty="0" err="1"/>
              <a:t>www.realtor.com</a:t>
            </a:r>
            <a:r>
              <a:rPr lang="en-US" dirty="0"/>
              <a:t>/advice/move/unpack-like-a-pro/</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14</a:t>
            </a:fld>
            <a:endParaRPr lang="en-US"/>
          </a:p>
        </p:txBody>
      </p:sp>
    </p:spTree>
    <p:extLst>
      <p:ext uri="{BB962C8B-B14F-4D97-AF65-F5344CB8AC3E}">
        <p14:creationId xmlns:p14="http://schemas.microsoft.com/office/powerpoint/2010/main" val="2277414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15</a:t>
            </a:fld>
            <a:endParaRPr lang="en-US"/>
          </a:p>
        </p:txBody>
      </p:sp>
      <p:sp>
        <p:nvSpPr>
          <p:cNvPr id="5" name="Footer Placeholder 4">
            <a:extLst>
              <a:ext uri="{FF2B5EF4-FFF2-40B4-BE49-F238E27FC236}">
                <a16:creationId xmlns:a16="http://schemas.microsoft.com/office/drawing/2014/main" id="{06E0EFC9-0839-4349-961D-163B544485F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0814281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16</a:t>
            </a:fld>
            <a:endParaRPr lang="en-US"/>
          </a:p>
        </p:txBody>
      </p:sp>
      <p:sp>
        <p:nvSpPr>
          <p:cNvPr id="5" name="Footer Placeholder 4">
            <a:extLst>
              <a:ext uri="{FF2B5EF4-FFF2-40B4-BE49-F238E27FC236}">
                <a16:creationId xmlns:a16="http://schemas.microsoft.com/office/drawing/2014/main" id="{1F7CD493-9CC1-4068-BF2E-827FAADBDA19}"/>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9621509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17</a:t>
            </a:fld>
            <a:endParaRPr lang="en-US"/>
          </a:p>
        </p:txBody>
      </p:sp>
      <p:sp>
        <p:nvSpPr>
          <p:cNvPr id="5" name="Footer Placeholder 4">
            <a:extLst>
              <a:ext uri="{FF2B5EF4-FFF2-40B4-BE49-F238E27FC236}">
                <a16:creationId xmlns:a16="http://schemas.microsoft.com/office/drawing/2014/main" id="{1F7CD493-9CC1-4068-BF2E-827FAADBDA19}"/>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5964767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20</a:t>
            </a:fld>
            <a:endParaRPr lang="en-US"/>
          </a:p>
        </p:txBody>
      </p:sp>
      <p:sp>
        <p:nvSpPr>
          <p:cNvPr id="5" name="Footer Placeholder 4">
            <a:extLst>
              <a:ext uri="{FF2B5EF4-FFF2-40B4-BE49-F238E27FC236}">
                <a16:creationId xmlns:a16="http://schemas.microsoft.com/office/drawing/2014/main" id="{AA260B51-6334-4940-9F42-20562345DDB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2624298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21</a:t>
            </a:fld>
            <a:endParaRPr lang="en-US"/>
          </a:p>
        </p:txBody>
      </p:sp>
    </p:spTree>
    <p:extLst>
      <p:ext uri="{BB962C8B-B14F-4D97-AF65-F5344CB8AC3E}">
        <p14:creationId xmlns:p14="http://schemas.microsoft.com/office/powerpoint/2010/main" val="1523876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an animated version of the previous slide. (Title slide)</a:t>
            </a:r>
          </a:p>
        </p:txBody>
      </p:sp>
      <p:sp>
        <p:nvSpPr>
          <p:cNvPr id="4" name="Slide Number Placeholder 3"/>
          <p:cNvSpPr>
            <a:spLocks noGrp="1"/>
          </p:cNvSpPr>
          <p:nvPr>
            <p:ph type="sldNum" sz="quarter" idx="5"/>
          </p:nvPr>
        </p:nvSpPr>
        <p:spPr/>
        <p:txBody>
          <a:bodyPr/>
          <a:lstStyle/>
          <a:p>
            <a:fld id="{5F2AEDE9-5883-4CB4-BB67-A64A6F014F92}" type="slidenum">
              <a:rPr lang="en-US" smtClean="0"/>
              <a:t>2</a:t>
            </a:fld>
            <a:endParaRPr lang="en-US"/>
          </a:p>
        </p:txBody>
      </p:sp>
      <p:sp>
        <p:nvSpPr>
          <p:cNvPr id="5" name="Footer Placeholder 4">
            <a:extLst>
              <a:ext uri="{FF2B5EF4-FFF2-40B4-BE49-F238E27FC236}">
                <a16:creationId xmlns:a16="http://schemas.microsoft.com/office/drawing/2014/main" id="{B8E75B09-9AE3-4B59-8E33-312B36F858E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45678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25</a:t>
            </a:fld>
            <a:endParaRPr lang="en-US"/>
          </a:p>
        </p:txBody>
      </p:sp>
    </p:spTree>
    <p:extLst>
      <p:ext uri="{BB962C8B-B14F-4D97-AF65-F5344CB8AC3E}">
        <p14:creationId xmlns:p14="http://schemas.microsoft.com/office/powerpoint/2010/main" val="757981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27</a:t>
            </a:fld>
            <a:endParaRPr lang="en-US"/>
          </a:p>
        </p:txBody>
      </p:sp>
      <p:sp>
        <p:nvSpPr>
          <p:cNvPr id="5" name="Footer Placeholder 4">
            <a:extLst>
              <a:ext uri="{FF2B5EF4-FFF2-40B4-BE49-F238E27FC236}">
                <a16:creationId xmlns:a16="http://schemas.microsoft.com/office/drawing/2014/main" id="{C61EE952-33BC-44A6-A240-A90F37957CEF}"/>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4151687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of presentation.</a:t>
            </a:r>
          </a:p>
        </p:txBody>
      </p:sp>
      <p:sp>
        <p:nvSpPr>
          <p:cNvPr id="4" name="Slide Number Placeholder 3"/>
          <p:cNvSpPr>
            <a:spLocks noGrp="1"/>
          </p:cNvSpPr>
          <p:nvPr>
            <p:ph type="sldNum" sz="quarter" idx="5"/>
          </p:nvPr>
        </p:nvSpPr>
        <p:spPr/>
        <p:txBody>
          <a:bodyPr/>
          <a:lstStyle/>
          <a:p>
            <a:fld id="{5F2AEDE9-5883-4CB4-BB67-A64A6F014F92}" type="slidenum">
              <a:rPr lang="en-US" smtClean="0"/>
              <a:t>28</a:t>
            </a:fld>
            <a:endParaRPr lang="en-US"/>
          </a:p>
        </p:txBody>
      </p:sp>
      <p:sp>
        <p:nvSpPr>
          <p:cNvPr id="5" name="Footer Placeholder 4">
            <a:extLst>
              <a:ext uri="{FF2B5EF4-FFF2-40B4-BE49-F238E27FC236}">
                <a16:creationId xmlns:a16="http://schemas.microsoft.com/office/drawing/2014/main" id="{8EA41AD8-C373-449F-884A-8C8036FFF9C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24677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29</a:t>
            </a:fld>
            <a:endParaRPr lang="en-US"/>
          </a:p>
        </p:txBody>
      </p:sp>
      <p:sp>
        <p:nvSpPr>
          <p:cNvPr id="5" name="Footer Placeholder 4">
            <a:extLst>
              <a:ext uri="{FF2B5EF4-FFF2-40B4-BE49-F238E27FC236}">
                <a16:creationId xmlns:a16="http://schemas.microsoft.com/office/drawing/2014/main" id="{1CB62AD3-ECA2-4A52-B82F-5B2BE8E3313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0202183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30</a:t>
            </a:fld>
            <a:endParaRPr lang="en-US"/>
          </a:p>
        </p:txBody>
      </p:sp>
      <p:sp>
        <p:nvSpPr>
          <p:cNvPr id="5" name="Footer Placeholder 4">
            <a:extLst>
              <a:ext uri="{FF2B5EF4-FFF2-40B4-BE49-F238E27FC236}">
                <a16:creationId xmlns:a16="http://schemas.microsoft.com/office/drawing/2014/main" id="{568C5489-6DF4-45B4-A968-EF88F13323E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0226098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remove?  May not </a:t>
            </a:r>
            <a:r>
              <a:rPr lang="en-US" dirty="0" err="1"/>
              <a:t>necissary</a:t>
            </a:r>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31</a:t>
            </a:fld>
            <a:endParaRPr lang="en-US"/>
          </a:p>
        </p:txBody>
      </p:sp>
    </p:spTree>
    <p:extLst>
      <p:ext uri="{BB962C8B-B14F-4D97-AF65-F5344CB8AC3E}">
        <p14:creationId xmlns:p14="http://schemas.microsoft.com/office/powerpoint/2010/main" val="34636379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32</a:t>
            </a:fld>
            <a:endParaRPr lang="en-US"/>
          </a:p>
        </p:txBody>
      </p:sp>
      <p:sp>
        <p:nvSpPr>
          <p:cNvPr id="5" name="Footer Placeholder 4">
            <a:extLst>
              <a:ext uri="{FF2B5EF4-FFF2-40B4-BE49-F238E27FC236}">
                <a16:creationId xmlns:a16="http://schemas.microsoft.com/office/drawing/2014/main" id="{BAD4E249-56A6-4D7A-8E27-3B552EF6D56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1904306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33</a:t>
            </a:fld>
            <a:endParaRPr lang="en-US"/>
          </a:p>
        </p:txBody>
      </p:sp>
    </p:spTree>
    <p:extLst>
      <p:ext uri="{BB962C8B-B14F-4D97-AF65-F5344CB8AC3E}">
        <p14:creationId xmlns:p14="http://schemas.microsoft.com/office/powerpoint/2010/main" val="7326577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34</a:t>
            </a:fld>
            <a:endParaRPr lang="en-US"/>
          </a:p>
        </p:txBody>
      </p:sp>
    </p:spTree>
    <p:extLst>
      <p:ext uri="{BB962C8B-B14F-4D97-AF65-F5344CB8AC3E}">
        <p14:creationId xmlns:p14="http://schemas.microsoft.com/office/powerpoint/2010/main" val="27644098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35</a:t>
            </a:fld>
            <a:endParaRPr lang="en-US"/>
          </a:p>
        </p:txBody>
      </p:sp>
      <p:sp>
        <p:nvSpPr>
          <p:cNvPr id="5" name="Footer Placeholder 4">
            <a:extLst>
              <a:ext uri="{FF2B5EF4-FFF2-40B4-BE49-F238E27FC236}">
                <a16:creationId xmlns:a16="http://schemas.microsoft.com/office/drawing/2014/main" id="{E8623F52-20B2-4B20-91BD-428FDEA24CC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884131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a:t>
            </a:fld>
            <a:endParaRPr lang="en-US"/>
          </a:p>
        </p:txBody>
      </p:sp>
      <p:sp>
        <p:nvSpPr>
          <p:cNvPr id="5" name="Footer Placeholder 4">
            <a:extLst>
              <a:ext uri="{FF2B5EF4-FFF2-40B4-BE49-F238E27FC236}">
                <a16:creationId xmlns:a16="http://schemas.microsoft.com/office/drawing/2014/main" id="{9617EFA0-0734-451A-B2A6-2E9ECE76579E}"/>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2299119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36</a:t>
            </a:fld>
            <a:endParaRPr lang="en-US"/>
          </a:p>
        </p:txBody>
      </p:sp>
      <p:sp>
        <p:nvSpPr>
          <p:cNvPr id="5" name="Footer Placeholder 4">
            <a:extLst>
              <a:ext uri="{FF2B5EF4-FFF2-40B4-BE49-F238E27FC236}">
                <a16:creationId xmlns:a16="http://schemas.microsoft.com/office/drawing/2014/main" id="{E0EB20FF-7991-4933-9A68-B71906200038}"/>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219518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4</a:t>
            </a:fld>
            <a:endParaRPr lang="en-US"/>
          </a:p>
        </p:txBody>
      </p:sp>
      <p:sp>
        <p:nvSpPr>
          <p:cNvPr id="5" name="Footer Placeholder 4">
            <a:extLst>
              <a:ext uri="{FF2B5EF4-FFF2-40B4-BE49-F238E27FC236}">
                <a16:creationId xmlns:a16="http://schemas.microsoft.com/office/drawing/2014/main" id="{F533166C-9F6C-4BB7-9E8F-5FAD9E2A88D2}"/>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782059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change the graphic to something more subtle (Completed by Lance)</a:t>
            </a:r>
          </a:p>
          <a:p>
            <a:endParaRPr lang="en-US" dirty="0"/>
          </a:p>
          <a:p>
            <a:r>
              <a:rPr lang="en-US" dirty="0"/>
              <a:t>Photo source: https://</a:t>
            </a:r>
            <a:r>
              <a:rPr lang="en-US" dirty="0" err="1"/>
              <a:t>www.theritemove.com</a:t>
            </a:r>
            <a:r>
              <a:rPr lang="en-US" dirty="0"/>
              <a:t>/2019/09/30/game-plan-making-sure-you-pack-up-everything-of-importance/</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5</a:t>
            </a:fld>
            <a:endParaRPr lang="en-US"/>
          </a:p>
        </p:txBody>
      </p:sp>
    </p:spTree>
    <p:extLst>
      <p:ext uri="{BB962C8B-B14F-4D97-AF65-F5344CB8AC3E}">
        <p14:creationId xmlns:p14="http://schemas.microsoft.com/office/powerpoint/2010/main" val="2355058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Change graphic, change top from “How many boxes” to “How do I pack my belongings?”</a:t>
            </a:r>
          </a:p>
          <a:p>
            <a:r>
              <a:rPr lang="en-US" dirty="0"/>
              <a:t>Change “pack the truck” to “load the truck”</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6</a:t>
            </a:fld>
            <a:endParaRPr lang="en-US"/>
          </a:p>
        </p:txBody>
      </p:sp>
    </p:spTree>
    <p:extLst>
      <p:ext uri="{BB962C8B-B14F-4D97-AF65-F5344CB8AC3E}">
        <p14:creationId xmlns:p14="http://schemas.microsoft.com/office/powerpoint/2010/main" val="1808633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https://www.hireahelper.com/movers-academy/on-the-job/estimating-job-times/</a:t>
            </a:r>
          </a:p>
          <a:p>
            <a:r>
              <a:rPr lang="en-US" dirty="0"/>
              <a:t>https://www.uhaul.com/Reservations/RatesTrucks/</a:t>
            </a:r>
          </a:p>
          <a:p>
            <a:r>
              <a:rPr lang="en-US" dirty="0"/>
              <a:t>https://www.move.org/average-cost-truck-rental/</a:t>
            </a:r>
          </a:p>
          <a:p>
            <a:r>
              <a:rPr lang="en-US" dirty="0"/>
              <a:t>https://www.victoryvan.com/moving-and-storage/how-long-takes-move-new-house</a:t>
            </a:r>
          </a:p>
          <a:p>
            <a:r>
              <a:rPr lang="en-US" dirty="0"/>
              <a:t>https://www.movers.com/moving-guides/moving-four-bedroom-house-costs.html</a:t>
            </a:r>
          </a:p>
          <a:p>
            <a:r>
              <a:rPr lang="en-US" dirty="0"/>
              <a:t>TODO: adjust the header sizes for the graphs</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7</a:t>
            </a:fld>
            <a:endParaRPr lang="en-US"/>
          </a:p>
        </p:txBody>
      </p:sp>
    </p:spTree>
    <p:extLst>
      <p:ext uri="{BB962C8B-B14F-4D97-AF65-F5344CB8AC3E}">
        <p14:creationId xmlns:p14="http://schemas.microsoft.com/office/powerpoint/2010/main" val="3890867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8</a:t>
            </a:fld>
            <a:endParaRPr lang="en-US"/>
          </a:p>
        </p:txBody>
      </p:sp>
      <p:sp>
        <p:nvSpPr>
          <p:cNvPr id="5" name="Footer Placeholder 4">
            <a:extLst>
              <a:ext uri="{FF2B5EF4-FFF2-40B4-BE49-F238E27FC236}">
                <a16:creationId xmlns:a16="http://schemas.microsoft.com/office/drawing/2014/main" id="{3BD51A26-3431-4920-8D0A-76DDDA05ECB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370947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9</a:t>
            </a:fld>
            <a:endParaRPr lang="en-US"/>
          </a:p>
        </p:txBody>
      </p:sp>
      <p:sp>
        <p:nvSpPr>
          <p:cNvPr id="5" name="Footer Placeholder 4">
            <a:extLst>
              <a:ext uri="{FF2B5EF4-FFF2-40B4-BE49-F238E27FC236}">
                <a16:creationId xmlns:a16="http://schemas.microsoft.com/office/drawing/2014/main" id="{1D207F31-DCAA-49AD-829F-57995ABDD76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936415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62A26-D3D0-4F12-875C-2AC58F98A1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8B8634-3E72-46E8-9F2D-478CFC8E5B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3">
            <a:extLst>
              <a:ext uri="{FF2B5EF4-FFF2-40B4-BE49-F238E27FC236}">
                <a16:creationId xmlns:a16="http://schemas.microsoft.com/office/drawing/2014/main" id="{A9B82DEF-8D09-4EFE-956A-79E2258641A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3C8A56EE-6C25-49AC-B08E-7A41FCC1DA30}" type="datetime1">
              <a:rPr lang="en-US" smtClean="0"/>
              <a:t>10/7/2020</a:t>
            </a:fld>
            <a:endParaRPr lang="en-US" dirty="0"/>
          </a:p>
        </p:txBody>
      </p:sp>
      <p:sp>
        <p:nvSpPr>
          <p:cNvPr id="8" name="Footer Placeholder 4">
            <a:extLst>
              <a:ext uri="{FF2B5EF4-FFF2-40B4-BE49-F238E27FC236}">
                <a16:creationId xmlns:a16="http://schemas.microsoft.com/office/drawing/2014/main" id="{A16B6AF6-F7A8-4AC4-BBB0-F13ACF762CE1}"/>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6E27B4A3-FF34-408C-8F97-3DDD62D2EBE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699064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A19C-25B4-4456-8E83-4C44BF66F9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8B0A73-F248-4A0C-86F0-17FA92D7B5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A4DFDD73-EDF4-4006-8498-54AB0870832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8A54ACA-9284-4FE5-AFE9-6A84A50FEBE6}" type="datetime1">
              <a:rPr lang="en-US" smtClean="0"/>
              <a:t>10/7/2020</a:t>
            </a:fld>
            <a:endParaRPr lang="en-US" dirty="0"/>
          </a:p>
        </p:txBody>
      </p:sp>
      <p:sp>
        <p:nvSpPr>
          <p:cNvPr id="8" name="Footer Placeholder 4">
            <a:extLst>
              <a:ext uri="{FF2B5EF4-FFF2-40B4-BE49-F238E27FC236}">
                <a16:creationId xmlns:a16="http://schemas.microsoft.com/office/drawing/2014/main" id="{75E982D2-7880-44D3-801D-15D0681BD52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B5534EC4-AF0B-463E-A5C7-AE47FB0EF874}"/>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73454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F5244B-9C32-47C3-BBEF-68771FD898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AADC72-8906-4E16-AE33-0B6E50ED3B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0CF9FB9F-0868-4D08-8C23-CAB92E6B46FB}"/>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F8AD06F2-C3AF-4EE4-AEB2-2C3FBC0339D5}" type="datetime1">
              <a:rPr lang="en-US" smtClean="0"/>
              <a:t>10/7/2020</a:t>
            </a:fld>
            <a:endParaRPr lang="en-US" dirty="0"/>
          </a:p>
        </p:txBody>
      </p:sp>
      <p:sp>
        <p:nvSpPr>
          <p:cNvPr id="8" name="Footer Placeholder 4">
            <a:extLst>
              <a:ext uri="{FF2B5EF4-FFF2-40B4-BE49-F238E27FC236}">
                <a16:creationId xmlns:a16="http://schemas.microsoft.com/office/drawing/2014/main" id="{DEA84886-83CA-4607-8D20-663575C007B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9F417560-4E39-4F39-9F66-A69ABCBC843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2768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5E75D-93ED-4805-AB96-4F4AAB9B2C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18D407-4B09-4B33-B894-82EF89709F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3">
            <a:extLst>
              <a:ext uri="{FF2B5EF4-FFF2-40B4-BE49-F238E27FC236}">
                <a16:creationId xmlns:a16="http://schemas.microsoft.com/office/drawing/2014/main" id="{750F34F4-05A9-408A-AE91-4B4CE82A54AF}"/>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B5D30F88-1B4B-4A07-B77F-263C42A62537}" type="datetime1">
              <a:rPr lang="en-US" smtClean="0"/>
              <a:t>10/7/2020</a:t>
            </a:fld>
            <a:endParaRPr lang="en-US" dirty="0"/>
          </a:p>
        </p:txBody>
      </p:sp>
      <p:sp>
        <p:nvSpPr>
          <p:cNvPr id="8" name="Footer Placeholder 4">
            <a:extLst>
              <a:ext uri="{FF2B5EF4-FFF2-40B4-BE49-F238E27FC236}">
                <a16:creationId xmlns:a16="http://schemas.microsoft.com/office/drawing/2014/main" id="{BBAD3104-62FC-48A3-AC23-AA5D7B0BEF3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DDCFC542-7CFF-4B53-A2F4-22229F71D96C}"/>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1921778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3F2A7-E7D9-4241-AEF9-4AC31930E7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182DDD-EA50-4E5C-A40C-6D82AC6E9D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424416D8-589B-4ADF-B849-F6A8DDFB2EEA}"/>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6C7809EE-2C7F-4C6F-8324-6FF2E006F1B2}" type="datetime1">
              <a:rPr lang="en-US" smtClean="0"/>
              <a:t>10/7/2020</a:t>
            </a:fld>
            <a:endParaRPr lang="en-US" dirty="0"/>
          </a:p>
        </p:txBody>
      </p:sp>
      <p:sp>
        <p:nvSpPr>
          <p:cNvPr id="8" name="Footer Placeholder 4">
            <a:extLst>
              <a:ext uri="{FF2B5EF4-FFF2-40B4-BE49-F238E27FC236}">
                <a16:creationId xmlns:a16="http://schemas.microsoft.com/office/drawing/2014/main" id="{D9646D69-C5F3-4E53-B918-624AC978A52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EA8E5963-1D7A-4409-A209-49E5960FCDC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901039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AB0DC-D4D2-4AEA-A3BF-E699B04FCE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3BBFF5D-ECFC-45FB-A6FA-75198524AB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3">
            <a:extLst>
              <a:ext uri="{FF2B5EF4-FFF2-40B4-BE49-F238E27FC236}">
                <a16:creationId xmlns:a16="http://schemas.microsoft.com/office/drawing/2014/main" id="{FB5FF85C-D2E3-426E-8441-A57DB427A270}"/>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B80EB36C-1C7C-427F-A860-2936EE50941B}" type="datetime1">
              <a:rPr lang="en-US" smtClean="0"/>
              <a:t>10/7/2020</a:t>
            </a:fld>
            <a:endParaRPr lang="en-US" dirty="0"/>
          </a:p>
        </p:txBody>
      </p:sp>
      <p:sp>
        <p:nvSpPr>
          <p:cNvPr id="8" name="Footer Placeholder 4">
            <a:extLst>
              <a:ext uri="{FF2B5EF4-FFF2-40B4-BE49-F238E27FC236}">
                <a16:creationId xmlns:a16="http://schemas.microsoft.com/office/drawing/2014/main" id="{3A063693-A82A-479C-8850-47C545DA73D0}"/>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B12B2D75-84C3-429B-B5EE-841CBAFF118E}"/>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355667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414A9-C699-440F-A55D-27C510C079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8221DB-8489-4B1F-B5FC-B19E4A7771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F2AE4E-526A-4929-8615-891CE445F1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a:extLst>
              <a:ext uri="{FF2B5EF4-FFF2-40B4-BE49-F238E27FC236}">
                <a16:creationId xmlns:a16="http://schemas.microsoft.com/office/drawing/2014/main" id="{57A58527-1510-4544-BF18-FB3611275084}"/>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18185869-480E-4554-BD94-3B706AFC0D55}" type="datetime1">
              <a:rPr lang="en-US" smtClean="0"/>
              <a:t>10/7/2020</a:t>
            </a:fld>
            <a:endParaRPr lang="en-US" dirty="0"/>
          </a:p>
        </p:txBody>
      </p:sp>
      <p:sp>
        <p:nvSpPr>
          <p:cNvPr id="9" name="Footer Placeholder 4">
            <a:extLst>
              <a:ext uri="{FF2B5EF4-FFF2-40B4-BE49-F238E27FC236}">
                <a16:creationId xmlns:a16="http://schemas.microsoft.com/office/drawing/2014/main" id="{BC38FE03-33B3-4415-9023-18F2747AE70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0" name="Slide Number Placeholder 5">
            <a:extLst>
              <a:ext uri="{FF2B5EF4-FFF2-40B4-BE49-F238E27FC236}">
                <a16:creationId xmlns:a16="http://schemas.microsoft.com/office/drawing/2014/main" id="{6A5870DE-E660-4A07-BB79-927308BF2DE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7952142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89768-1054-44E9-9139-F72CB74CC5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91E806-8126-4FD5-90F6-2EAED8AA39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920108-5FFC-4691-A2BA-AB83413869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C2EF4CE-DACA-4CBF-82DD-378A736543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0A2E8D-B576-4E91-A6BF-612035558F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B9570333-33C3-4955-8661-512FDE9A3995}"/>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9432B49-A6C6-437E-A7C6-98580B37B510}" type="datetime1">
              <a:rPr lang="en-US" smtClean="0"/>
              <a:t>10/7/2020</a:t>
            </a:fld>
            <a:endParaRPr lang="en-US" dirty="0"/>
          </a:p>
        </p:txBody>
      </p:sp>
      <p:sp>
        <p:nvSpPr>
          <p:cNvPr id="11" name="Footer Placeholder 4">
            <a:extLst>
              <a:ext uri="{FF2B5EF4-FFF2-40B4-BE49-F238E27FC236}">
                <a16:creationId xmlns:a16="http://schemas.microsoft.com/office/drawing/2014/main" id="{4C0850E3-B97B-49B7-AD87-B8F4AE0A8B2C}"/>
              </a:ext>
            </a:extLst>
          </p:cNvPr>
          <p:cNvSpPr>
            <a:spLocks noGrp="1"/>
          </p:cNvSpPr>
          <p:nvPr>
            <p:ph type="ftr" sz="quarter" idx="11"/>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2" name="Slide Number Placeholder 5">
            <a:extLst>
              <a:ext uri="{FF2B5EF4-FFF2-40B4-BE49-F238E27FC236}">
                <a16:creationId xmlns:a16="http://schemas.microsoft.com/office/drawing/2014/main" id="{A99F9988-A2E5-4714-8CCC-2DB41F2D99E9}"/>
              </a:ext>
            </a:extLst>
          </p:cNvPr>
          <p:cNvSpPr>
            <a:spLocks noGrp="1"/>
          </p:cNvSpPr>
          <p:nvPr>
            <p:ph type="sldNum" sz="quarter" idx="12"/>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2846417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5DD99-2F92-4248-B4FF-3BC1EF577317}"/>
              </a:ext>
            </a:extLst>
          </p:cNvPr>
          <p:cNvSpPr>
            <a:spLocks noGrp="1"/>
          </p:cNvSpPr>
          <p:nvPr>
            <p:ph type="title"/>
          </p:nvPr>
        </p:nvSpPr>
        <p:spPr/>
        <p:txBody>
          <a:bodyPr/>
          <a:lstStyle/>
          <a:p>
            <a:r>
              <a:rPr lang="en-US"/>
              <a:t>Click to edit Master title style</a:t>
            </a:r>
          </a:p>
        </p:txBody>
      </p:sp>
      <p:sp>
        <p:nvSpPr>
          <p:cNvPr id="6" name="Date Placeholder 3">
            <a:extLst>
              <a:ext uri="{FF2B5EF4-FFF2-40B4-BE49-F238E27FC236}">
                <a16:creationId xmlns:a16="http://schemas.microsoft.com/office/drawing/2014/main" id="{56B351EA-37B9-4B66-9CB9-67B66884A256}"/>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01325FE-F868-4092-9EA0-F1A994CB37F7}" type="datetime1">
              <a:rPr lang="en-US" smtClean="0"/>
              <a:t>10/7/2020</a:t>
            </a:fld>
            <a:endParaRPr lang="en-US" dirty="0"/>
          </a:p>
        </p:txBody>
      </p:sp>
      <p:sp>
        <p:nvSpPr>
          <p:cNvPr id="7" name="Footer Placeholder 4">
            <a:extLst>
              <a:ext uri="{FF2B5EF4-FFF2-40B4-BE49-F238E27FC236}">
                <a16:creationId xmlns:a16="http://schemas.microsoft.com/office/drawing/2014/main" id="{ECB20882-1B45-4B53-8769-9E298F10C544}"/>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8" name="Slide Number Placeholder 5">
            <a:extLst>
              <a:ext uri="{FF2B5EF4-FFF2-40B4-BE49-F238E27FC236}">
                <a16:creationId xmlns:a16="http://schemas.microsoft.com/office/drawing/2014/main" id="{195C1219-A987-45E9-A1FA-7F16D5846087}"/>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7996523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A831B05D-5456-4604-9156-D15FAA410A52}"/>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D4AEE16B-B9B8-4979-AF33-B3CED2AC82AF}" type="datetime1">
              <a:rPr lang="en-US" smtClean="0"/>
              <a:t>10/7/2020</a:t>
            </a:fld>
            <a:endParaRPr lang="en-US" dirty="0"/>
          </a:p>
        </p:txBody>
      </p:sp>
      <p:sp>
        <p:nvSpPr>
          <p:cNvPr id="6" name="Footer Placeholder 4">
            <a:extLst>
              <a:ext uri="{FF2B5EF4-FFF2-40B4-BE49-F238E27FC236}">
                <a16:creationId xmlns:a16="http://schemas.microsoft.com/office/drawing/2014/main" id="{F71CCB1C-FCA3-4AC0-9773-41183D78191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7" name="Slide Number Placeholder 5">
            <a:extLst>
              <a:ext uri="{FF2B5EF4-FFF2-40B4-BE49-F238E27FC236}">
                <a16:creationId xmlns:a16="http://schemas.microsoft.com/office/drawing/2014/main" id="{FE69628E-FC4B-485B-A2D3-DD56620BED0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6922794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752A-B0B4-4B5E-9684-61FFB8CAA3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B07799-F9A1-4AE7-8572-93A7BC41F0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5B381C-D86E-421F-9790-B79D5DFEBC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0F71C792-F634-4FDE-A250-9EDE6629A93D}"/>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7DC47BB0-7D4E-4AC4-98F3-C0A4D3A2C30B}" type="datetime1">
              <a:rPr lang="en-US" smtClean="0"/>
              <a:t>10/7/2020</a:t>
            </a:fld>
            <a:endParaRPr lang="en-US" dirty="0"/>
          </a:p>
        </p:txBody>
      </p:sp>
      <p:sp>
        <p:nvSpPr>
          <p:cNvPr id="9" name="Footer Placeholder 4">
            <a:extLst>
              <a:ext uri="{FF2B5EF4-FFF2-40B4-BE49-F238E27FC236}">
                <a16:creationId xmlns:a16="http://schemas.microsoft.com/office/drawing/2014/main" id="{905A4C81-6893-491C-B26F-DE51E1A021C1}"/>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0" name="Slide Number Placeholder 5">
            <a:extLst>
              <a:ext uri="{FF2B5EF4-FFF2-40B4-BE49-F238E27FC236}">
                <a16:creationId xmlns:a16="http://schemas.microsoft.com/office/drawing/2014/main" id="{343416D0-1C7A-4A9D-921C-040BD3D9F67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612693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CA68C-ABDB-438B-8A24-E4B852FA3B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11E4A0-456F-44F7-A516-0F8A17041E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627746-FEED-4174-8D3A-3D4C0759F490}"/>
              </a:ext>
            </a:extLst>
          </p:cNvPr>
          <p:cNvSpPr>
            <a:spLocks noGrp="1"/>
          </p:cNvSpPr>
          <p:nvPr>
            <p:ph type="dt" sz="half" idx="10"/>
          </p:nvPr>
        </p:nvSpPr>
        <p:spPr/>
        <p:txBody>
          <a:bodyPr/>
          <a:lstStyle/>
          <a:p>
            <a:fld id="{E6136CC7-986A-4D2E-942B-45F182CAD74B}" type="datetime1">
              <a:rPr lang="en-US" smtClean="0"/>
              <a:t>10/7/2020</a:t>
            </a:fld>
            <a:endParaRPr lang="en-US" dirty="0"/>
          </a:p>
        </p:txBody>
      </p:sp>
      <p:sp>
        <p:nvSpPr>
          <p:cNvPr id="8" name="Footer Placeholder 7">
            <a:extLst>
              <a:ext uri="{FF2B5EF4-FFF2-40B4-BE49-F238E27FC236}">
                <a16:creationId xmlns:a16="http://schemas.microsoft.com/office/drawing/2014/main" id="{3398AE8B-D24D-45D3-A14C-C37C58898200}"/>
              </a:ext>
            </a:extLst>
          </p:cNvPr>
          <p:cNvSpPr>
            <a:spLocks noGrp="1"/>
          </p:cNvSpPr>
          <p:nvPr>
            <p:ph type="ftr" sz="quarter" idx="11"/>
          </p:nvPr>
        </p:nvSpPr>
        <p:spPr/>
        <p:txBody>
          <a:bodyPr/>
          <a:lstStyle/>
          <a:p>
            <a:r>
              <a:rPr lang="en-US"/>
              <a:t>CS 410 – Team Yellow – Load.In – Feasibility </a:t>
            </a:r>
            <a:endParaRPr lang="en-US" dirty="0"/>
          </a:p>
        </p:txBody>
      </p:sp>
      <p:sp>
        <p:nvSpPr>
          <p:cNvPr id="9" name="Slide Number Placeholder 8">
            <a:extLst>
              <a:ext uri="{FF2B5EF4-FFF2-40B4-BE49-F238E27FC236}">
                <a16:creationId xmlns:a16="http://schemas.microsoft.com/office/drawing/2014/main" id="{60BA00C9-464C-43AB-9A98-9AE6D3F1A09A}"/>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8241070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9D59D-AEF6-4572-95B4-ACDA850543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724821-18FC-47F3-8B3B-3023BEA630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D358FE-A47D-4389-98C7-273BB3DE20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D07E0853-CD9B-459A-84F9-A1C9EEA26745}"/>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D334D69B-4172-4775-A356-0EC89969D293}" type="datetime1">
              <a:rPr lang="en-US" smtClean="0"/>
              <a:t>10/7/2020</a:t>
            </a:fld>
            <a:endParaRPr lang="en-US" dirty="0"/>
          </a:p>
        </p:txBody>
      </p:sp>
      <p:sp>
        <p:nvSpPr>
          <p:cNvPr id="9" name="Footer Placeholder 4">
            <a:extLst>
              <a:ext uri="{FF2B5EF4-FFF2-40B4-BE49-F238E27FC236}">
                <a16:creationId xmlns:a16="http://schemas.microsoft.com/office/drawing/2014/main" id="{32D8A7D8-BF86-4C63-8805-1E3F82E84996}"/>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0" name="Slide Number Placeholder 5">
            <a:extLst>
              <a:ext uri="{FF2B5EF4-FFF2-40B4-BE49-F238E27FC236}">
                <a16:creationId xmlns:a16="http://schemas.microsoft.com/office/drawing/2014/main" id="{764B8D5F-CF75-473C-B91B-19D89E7286D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9784668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7EACF-1309-4EA9-BA22-64CA01D1EC1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F1B7C9-3D1F-4AF9-9342-6CAF9C6F4B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4FF776AB-48CD-4905-B2CB-31A3F54B0584}"/>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E92789ED-F9F2-4804-8CDB-C1C74A7642C2}" type="datetime1">
              <a:rPr lang="en-US" smtClean="0"/>
              <a:t>10/7/2020</a:t>
            </a:fld>
            <a:endParaRPr lang="en-US" dirty="0"/>
          </a:p>
        </p:txBody>
      </p:sp>
      <p:sp>
        <p:nvSpPr>
          <p:cNvPr id="8" name="Footer Placeholder 4">
            <a:extLst>
              <a:ext uri="{FF2B5EF4-FFF2-40B4-BE49-F238E27FC236}">
                <a16:creationId xmlns:a16="http://schemas.microsoft.com/office/drawing/2014/main" id="{F4C88915-EED6-409D-AAB8-8BA2E5F12D10}"/>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4834DFF7-44EA-4C14-8B19-EFB139455AB1}"/>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8041159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019EC9-280F-46D8-B3DE-5A04BB1B4F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FBD993-1AE6-41EC-B34C-5C07022BC7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6394D265-045F-4D4F-827D-C2B2927445D9}"/>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CB0C0543-87DD-49EC-AB68-B0AEF2E34064}" type="datetime1">
              <a:rPr lang="en-US" smtClean="0"/>
              <a:t>10/7/2020</a:t>
            </a:fld>
            <a:endParaRPr lang="en-US" dirty="0"/>
          </a:p>
        </p:txBody>
      </p:sp>
      <p:sp>
        <p:nvSpPr>
          <p:cNvPr id="8" name="Footer Placeholder 4">
            <a:extLst>
              <a:ext uri="{FF2B5EF4-FFF2-40B4-BE49-F238E27FC236}">
                <a16:creationId xmlns:a16="http://schemas.microsoft.com/office/drawing/2014/main" id="{A5B0E232-107C-4230-9488-C789414E82B0}"/>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D47621C4-369D-4937-AA19-73370C98C560}"/>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212729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B6E95-5A0D-4984-BD89-519134C9D5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4255ED-8A2F-4EC7-A7EB-95A8828380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Date Placeholder 12">
            <a:extLst>
              <a:ext uri="{FF2B5EF4-FFF2-40B4-BE49-F238E27FC236}">
                <a16:creationId xmlns:a16="http://schemas.microsoft.com/office/drawing/2014/main" id="{2D28DF67-7A4F-4730-A59A-6622CB133674}"/>
              </a:ext>
            </a:extLst>
          </p:cNvPr>
          <p:cNvSpPr>
            <a:spLocks noGrp="1"/>
          </p:cNvSpPr>
          <p:nvPr>
            <p:ph type="dt" sz="half" idx="10"/>
          </p:nvPr>
        </p:nvSpPr>
        <p:spPr/>
        <p:txBody>
          <a:bodyPr/>
          <a:lstStyle/>
          <a:p>
            <a:fld id="{1E9FE91E-15EC-49F7-92CA-803272A6AA45}" type="datetime1">
              <a:rPr lang="en-US" smtClean="0"/>
              <a:t>10/7/2020</a:t>
            </a:fld>
            <a:endParaRPr lang="en-US" dirty="0"/>
          </a:p>
        </p:txBody>
      </p:sp>
      <p:sp>
        <p:nvSpPr>
          <p:cNvPr id="14" name="Footer Placeholder 13">
            <a:extLst>
              <a:ext uri="{FF2B5EF4-FFF2-40B4-BE49-F238E27FC236}">
                <a16:creationId xmlns:a16="http://schemas.microsoft.com/office/drawing/2014/main" id="{E897FB04-C4D6-44A5-B24D-7727231CBEE7}"/>
              </a:ext>
            </a:extLst>
          </p:cNvPr>
          <p:cNvSpPr>
            <a:spLocks noGrp="1"/>
          </p:cNvSpPr>
          <p:nvPr>
            <p:ph type="ftr" sz="quarter" idx="11"/>
          </p:nvPr>
        </p:nvSpPr>
        <p:spPr/>
        <p:txBody>
          <a:bodyPr/>
          <a:lstStyle/>
          <a:p>
            <a:r>
              <a:rPr lang="en-US"/>
              <a:t>CS 410 – Team Yellow – Load.In – Feasibility </a:t>
            </a:r>
            <a:endParaRPr lang="en-US" dirty="0"/>
          </a:p>
        </p:txBody>
      </p:sp>
      <p:sp>
        <p:nvSpPr>
          <p:cNvPr id="15" name="Slide Number Placeholder 14">
            <a:extLst>
              <a:ext uri="{FF2B5EF4-FFF2-40B4-BE49-F238E27FC236}">
                <a16:creationId xmlns:a16="http://schemas.microsoft.com/office/drawing/2014/main" id="{21E7AE28-34DF-4DD4-B3D8-721A3DA793C2}"/>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668828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97ED8-487D-4888-A22A-B4A1413C98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ACBFDB-F100-46A5-91B6-2B82C57E18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FD6FF1-34E7-45A8-86F7-D9918829D0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a:extLst>
              <a:ext uri="{FF2B5EF4-FFF2-40B4-BE49-F238E27FC236}">
                <a16:creationId xmlns:a16="http://schemas.microsoft.com/office/drawing/2014/main" id="{087853C8-9A45-4A1E-B67B-D1237FC1B4A2}"/>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A7FA3BB6-3D4C-4917-9F69-61DA712F460A}" type="datetime1">
              <a:rPr lang="en-US" smtClean="0"/>
              <a:t>10/7/2020</a:t>
            </a:fld>
            <a:endParaRPr lang="en-US" dirty="0"/>
          </a:p>
        </p:txBody>
      </p:sp>
      <p:sp>
        <p:nvSpPr>
          <p:cNvPr id="9" name="Footer Placeholder 4">
            <a:extLst>
              <a:ext uri="{FF2B5EF4-FFF2-40B4-BE49-F238E27FC236}">
                <a16:creationId xmlns:a16="http://schemas.microsoft.com/office/drawing/2014/main" id="{4866B416-F748-4CB6-A7C4-4ED4822ACFAD}"/>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D9B7782A-0AF2-4DDF-AAA8-65980E627352}"/>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8181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A54C6-4969-4F26-9088-EC76150AE9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189E04-5240-4A14-8C0C-A04D82D275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2133D6-1B6F-4248-A34B-5EE4B0FD8A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442DF7-F01E-4A77-8BC7-B9EB31C679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3AF0A4-E7FB-4499-86FC-BDAE12E18D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3">
            <a:extLst>
              <a:ext uri="{FF2B5EF4-FFF2-40B4-BE49-F238E27FC236}">
                <a16:creationId xmlns:a16="http://schemas.microsoft.com/office/drawing/2014/main" id="{D27857A5-9F7C-4A71-9EAA-26C2C959BD4A}"/>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01FE7C7-B2EF-4FC0-8820-BEE2CCC68660}" type="datetime1">
              <a:rPr lang="en-US" smtClean="0"/>
              <a:t>10/7/2020</a:t>
            </a:fld>
            <a:endParaRPr lang="en-US" dirty="0"/>
          </a:p>
        </p:txBody>
      </p:sp>
      <p:sp>
        <p:nvSpPr>
          <p:cNvPr id="19" name="Footer Placeholder 4">
            <a:extLst>
              <a:ext uri="{FF2B5EF4-FFF2-40B4-BE49-F238E27FC236}">
                <a16:creationId xmlns:a16="http://schemas.microsoft.com/office/drawing/2014/main" id="{FBA54511-90E4-4B9C-A70A-B76453064A54}"/>
              </a:ext>
            </a:extLst>
          </p:cNvPr>
          <p:cNvSpPr>
            <a:spLocks noGrp="1"/>
          </p:cNvSpPr>
          <p:nvPr>
            <p:ph type="ftr" sz="quarter" idx="11"/>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20" name="Slide Number Placeholder 5">
            <a:extLst>
              <a:ext uri="{FF2B5EF4-FFF2-40B4-BE49-F238E27FC236}">
                <a16:creationId xmlns:a16="http://schemas.microsoft.com/office/drawing/2014/main" id="{0FF0B57E-91D7-4340-A156-F54A429F708E}"/>
              </a:ext>
            </a:extLst>
          </p:cNvPr>
          <p:cNvSpPr>
            <a:spLocks noGrp="1"/>
          </p:cNvSpPr>
          <p:nvPr>
            <p:ph type="sldNum" sz="quarter" idx="12"/>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638320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F4FA-33E0-4260-94BB-73F8DAFDA959}"/>
              </a:ext>
            </a:extLst>
          </p:cNvPr>
          <p:cNvSpPr>
            <a:spLocks noGrp="1"/>
          </p:cNvSpPr>
          <p:nvPr>
            <p:ph type="title"/>
          </p:nvPr>
        </p:nvSpPr>
        <p:spPr/>
        <p:txBody>
          <a:bodyPr/>
          <a:lstStyle/>
          <a:p>
            <a:r>
              <a:rPr lang="en-US"/>
              <a:t>Click to edit Master title style</a:t>
            </a:r>
          </a:p>
        </p:txBody>
      </p:sp>
      <p:sp>
        <p:nvSpPr>
          <p:cNvPr id="11" name="Date Placeholder 10">
            <a:extLst>
              <a:ext uri="{FF2B5EF4-FFF2-40B4-BE49-F238E27FC236}">
                <a16:creationId xmlns:a16="http://schemas.microsoft.com/office/drawing/2014/main" id="{A96C6FEC-BD9E-4350-B778-5E9744AC82BC}"/>
              </a:ext>
            </a:extLst>
          </p:cNvPr>
          <p:cNvSpPr>
            <a:spLocks noGrp="1"/>
          </p:cNvSpPr>
          <p:nvPr>
            <p:ph type="dt" sz="half" idx="10"/>
          </p:nvPr>
        </p:nvSpPr>
        <p:spPr/>
        <p:txBody>
          <a:bodyPr/>
          <a:lstStyle/>
          <a:p>
            <a:fld id="{4117C24B-5EE4-4601-9610-EE3CBE771EDE}" type="datetime1">
              <a:rPr lang="en-US" smtClean="0"/>
              <a:t>10/7/2020</a:t>
            </a:fld>
            <a:endParaRPr lang="en-US" dirty="0"/>
          </a:p>
        </p:txBody>
      </p:sp>
      <p:sp>
        <p:nvSpPr>
          <p:cNvPr id="12" name="Footer Placeholder 11">
            <a:extLst>
              <a:ext uri="{FF2B5EF4-FFF2-40B4-BE49-F238E27FC236}">
                <a16:creationId xmlns:a16="http://schemas.microsoft.com/office/drawing/2014/main" id="{CBDB1911-ADE7-4867-ABA6-3EA0737003BD}"/>
              </a:ext>
            </a:extLst>
          </p:cNvPr>
          <p:cNvSpPr>
            <a:spLocks noGrp="1"/>
          </p:cNvSpPr>
          <p:nvPr>
            <p:ph type="ftr" sz="quarter" idx="11"/>
          </p:nvPr>
        </p:nvSpPr>
        <p:spPr/>
        <p:txBody>
          <a:bodyPr/>
          <a:lstStyle/>
          <a:p>
            <a:r>
              <a:rPr lang="en-US"/>
              <a:t>CS 410 – Team Yellow – Load.In – Feasibility </a:t>
            </a:r>
            <a:endParaRPr lang="en-US" dirty="0"/>
          </a:p>
        </p:txBody>
      </p:sp>
      <p:sp>
        <p:nvSpPr>
          <p:cNvPr id="13" name="Slide Number Placeholder 12">
            <a:extLst>
              <a:ext uri="{FF2B5EF4-FFF2-40B4-BE49-F238E27FC236}">
                <a16:creationId xmlns:a16="http://schemas.microsoft.com/office/drawing/2014/main" id="{B1B429F8-6200-4D90-8668-EE2903F85AF8}"/>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948937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29383003-D892-409C-B655-0EF0AB60B82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203EA3D-1257-4BD8-98DF-5FFE56276CF5}" type="datetime1">
              <a:rPr lang="en-US" smtClean="0"/>
              <a:t>10/7/2020</a:t>
            </a:fld>
            <a:endParaRPr lang="en-US" dirty="0"/>
          </a:p>
        </p:txBody>
      </p:sp>
      <p:sp>
        <p:nvSpPr>
          <p:cNvPr id="9" name="Footer Placeholder 4">
            <a:extLst>
              <a:ext uri="{FF2B5EF4-FFF2-40B4-BE49-F238E27FC236}">
                <a16:creationId xmlns:a16="http://schemas.microsoft.com/office/drawing/2014/main" id="{E9273F58-CD23-461A-B522-6545DCB7493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230198EB-D572-4A9F-90F5-E5FE31C127C5}"/>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
        <p:nvSpPr>
          <p:cNvPr id="11" name="Title 10">
            <a:extLst>
              <a:ext uri="{FF2B5EF4-FFF2-40B4-BE49-F238E27FC236}">
                <a16:creationId xmlns:a16="http://schemas.microsoft.com/office/drawing/2014/main" id="{6509B078-7B81-4986-9506-369976E4145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5136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426FD-CA84-4EFC-A4B6-517ADD25AA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4B8538-E6D1-4784-B1B6-56A8AD99AC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447121-E75E-4B71-97FE-9E83E13E1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F912CEDA-0F6B-428A-B383-5966EBCF5593}"/>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6129A251-12D9-4873-B0F6-4885C1A193AD}" type="datetime1">
              <a:rPr lang="en-US" smtClean="0"/>
              <a:t>10/7/2020</a:t>
            </a:fld>
            <a:endParaRPr lang="en-US" dirty="0"/>
          </a:p>
        </p:txBody>
      </p:sp>
      <p:sp>
        <p:nvSpPr>
          <p:cNvPr id="9" name="Footer Placeholder 4">
            <a:extLst>
              <a:ext uri="{FF2B5EF4-FFF2-40B4-BE49-F238E27FC236}">
                <a16:creationId xmlns:a16="http://schemas.microsoft.com/office/drawing/2014/main" id="{FF5C97A8-5365-4EE4-BC14-75E5AF72A03C}"/>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7F222BC1-9A1E-4414-900B-85A0C53483BB}"/>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117758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9162-806E-42EA-9505-F8BCC49E6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FFFB9E-6B59-4E84-8261-BD1EEB22EB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88CBEF-4A1F-4890-98C4-C3EF12F2F8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CC047EA0-DFE9-4A96-837A-F69CDBA937CC}"/>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A1417C65-08EF-4D08-987F-065228EE51B7}" type="datetime1">
              <a:rPr lang="en-US" smtClean="0"/>
              <a:t>10/7/2020</a:t>
            </a:fld>
            <a:endParaRPr lang="en-US" dirty="0"/>
          </a:p>
        </p:txBody>
      </p:sp>
      <p:sp>
        <p:nvSpPr>
          <p:cNvPr id="9" name="Footer Placeholder 4">
            <a:extLst>
              <a:ext uri="{FF2B5EF4-FFF2-40B4-BE49-F238E27FC236}">
                <a16:creationId xmlns:a16="http://schemas.microsoft.com/office/drawing/2014/main" id="{677FD639-22D1-4D8A-9A83-C16A0BDD110C}"/>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94677218-F23A-4F7E-A5A0-43C4A2C8531D}"/>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501638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717FBF-25E8-4779-9C34-EA3056606A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A83A81B-63FD-498A-B325-7FE01AED81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8CCDE9-65CF-4399-BB36-1A6510B36389}"/>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E2D9427-084F-4F35-9A26-91417459E8FA}" type="datetime1">
              <a:rPr lang="en-US" smtClean="0"/>
              <a:t>10/7/2020</a:t>
            </a:fld>
            <a:endParaRPr lang="en-US" dirty="0"/>
          </a:p>
        </p:txBody>
      </p:sp>
      <p:sp>
        <p:nvSpPr>
          <p:cNvPr id="5" name="Footer Placeholder 4">
            <a:extLst>
              <a:ext uri="{FF2B5EF4-FFF2-40B4-BE49-F238E27FC236}">
                <a16:creationId xmlns:a16="http://schemas.microsoft.com/office/drawing/2014/main" id="{9935741C-0357-4BC2-8136-FAD9432DF36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B2EF6CF6-31F2-4883-93A2-5BD0F82E038B}"/>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grpSp>
        <p:nvGrpSpPr>
          <p:cNvPr id="7" name="Group 6">
            <a:extLst>
              <a:ext uri="{FF2B5EF4-FFF2-40B4-BE49-F238E27FC236}">
                <a16:creationId xmlns:a16="http://schemas.microsoft.com/office/drawing/2014/main" id="{BA4EF8A6-8249-4EB2-9F8E-A886E1DEBE10}"/>
              </a:ext>
            </a:extLst>
          </p:cNvPr>
          <p:cNvGrpSpPr/>
          <p:nvPr userDrawn="1"/>
        </p:nvGrpSpPr>
        <p:grpSpPr>
          <a:xfrm>
            <a:off x="87368" y="6091245"/>
            <a:ext cx="693682" cy="695310"/>
            <a:chOff x="144518" y="6054732"/>
            <a:chExt cx="693682" cy="695310"/>
          </a:xfrm>
        </p:grpSpPr>
        <p:sp>
          <p:nvSpPr>
            <p:cNvPr id="8" name="Rectangle: Rounded Corners 7">
              <a:extLst>
                <a:ext uri="{FF2B5EF4-FFF2-40B4-BE49-F238E27FC236}">
                  <a16:creationId xmlns:a16="http://schemas.microsoft.com/office/drawing/2014/main" id="{3E2C611B-5B3A-4612-967D-DC8B4DD1A6CD}"/>
                </a:ext>
              </a:extLst>
            </p:cNvPr>
            <p:cNvSpPr/>
            <p:nvPr/>
          </p:nvSpPr>
          <p:spPr>
            <a:xfrm>
              <a:off x="144518"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ADB39A34-375C-45BF-BA21-D6BBAF27C05D}"/>
                </a:ext>
              </a:extLst>
            </p:cNvPr>
            <p:cNvSpPr/>
            <p:nvPr/>
          </p:nvSpPr>
          <p:spPr>
            <a:xfrm>
              <a:off x="393114"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D4034B2-A627-4B78-8A9C-29FF007612DF}"/>
                </a:ext>
              </a:extLst>
            </p:cNvPr>
            <p:cNvSpPr/>
            <p:nvPr/>
          </p:nvSpPr>
          <p:spPr>
            <a:xfrm>
              <a:off x="393114" y="6306124"/>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33C1F84-5888-47EF-BB77-80B5C434B9DD}"/>
                </a:ext>
              </a:extLst>
            </p:cNvPr>
            <p:cNvSpPr/>
            <p:nvPr/>
          </p:nvSpPr>
          <p:spPr>
            <a:xfrm>
              <a:off x="144518" y="6304205"/>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1C4F766-E4BE-404F-8201-4CEE52A9C90E}"/>
                </a:ext>
              </a:extLst>
            </p:cNvPr>
            <p:cNvSpPr/>
            <p:nvPr/>
          </p:nvSpPr>
          <p:spPr>
            <a:xfrm>
              <a:off x="144518" y="6054732"/>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05B4B36-E4B4-405C-87CF-D119F66EC525}"/>
                </a:ext>
              </a:extLst>
            </p:cNvPr>
            <p:cNvSpPr/>
            <p:nvPr/>
          </p:nvSpPr>
          <p:spPr>
            <a:xfrm>
              <a:off x="642876"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577482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6DD1A1"/>
            </a:gs>
            <a:gs pos="31000">
              <a:schemeClr val="bg1"/>
            </a:gs>
          </a:gsLst>
          <a:lin ang="162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575CD2-A87F-40EA-9541-8596D9C458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3FCA9BD-0E46-4F53-B3EF-46FBA2C60D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5" name="Group 14">
            <a:extLst>
              <a:ext uri="{FF2B5EF4-FFF2-40B4-BE49-F238E27FC236}">
                <a16:creationId xmlns:a16="http://schemas.microsoft.com/office/drawing/2014/main" id="{8FFC406F-C40E-4A41-A338-2644963B9B2D}"/>
              </a:ext>
            </a:extLst>
          </p:cNvPr>
          <p:cNvGrpSpPr/>
          <p:nvPr userDrawn="1"/>
        </p:nvGrpSpPr>
        <p:grpSpPr>
          <a:xfrm>
            <a:off x="144518" y="6054732"/>
            <a:ext cx="693682" cy="695310"/>
            <a:chOff x="144518" y="6054732"/>
            <a:chExt cx="693682" cy="695310"/>
          </a:xfrm>
        </p:grpSpPr>
        <p:sp>
          <p:nvSpPr>
            <p:cNvPr id="9" name="Rectangle: Rounded Corners 8">
              <a:extLst>
                <a:ext uri="{FF2B5EF4-FFF2-40B4-BE49-F238E27FC236}">
                  <a16:creationId xmlns:a16="http://schemas.microsoft.com/office/drawing/2014/main" id="{48154539-86F5-41BC-B90C-1A3FFF730BBA}"/>
                </a:ext>
              </a:extLst>
            </p:cNvPr>
            <p:cNvSpPr/>
            <p:nvPr/>
          </p:nvSpPr>
          <p:spPr>
            <a:xfrm>
              <a:off x="144518"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9209B771-6B4F-4883-9080-EE4FA80AD113}"/>
                </a:ext>
              </a:extLst>
            </p:cNvPr>
            <p:cNvSpPr/>
            <p:nvPr/>
          </p:nvSpPr>
          <p:spPr>
            <a:xfrm>
              <a:off x="393114"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5B86277-A3F4-4BCF-BB5C-B15AAADDBDC7}"/>
                </a:ext>
              </a:extLst>
            </p:cNvPr>
            <p:cNvSpPr/>
            <p:nvPr/>
          </p:nvSpPr>
          <p:spPr>
            <a:xfrm>
              <a:off x="393114" y="6306124"/>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5E503E4E-7618-4D2A-9521-72D31A4E05C1}"/>
                </a:ext>
              </a:extLst>
            </p:cNvPr>
            <p:cNvSpPr/>
            <p:nvPr/>
          </p:nvSpPr>
          <p:spPr>
            <a:xfrm>
              <a:off x="144518" y="6304205"/>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36EC8961-FA18-487B-82EB-EF7C37ED451C}"/>
                </a:ext>
              </a:extLst>
            </p:cNvPr>
            <p:cNvSpPr/>
            <p:nvPr/>
          </p:nvSpPr>
          <p:spPr>
            <a:xfrm>
              <a:off x="144518" y="6054732"/>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D5052D6-A86C-4D7B-A71C-551A63E1CAAC}"/>
                </a:ext>
              </a:extLst>
            </p:cNvPr>
            <p:cNvSpPr/>
            <p:nvPr/>
          </p:nvSpPr>
          <p:spPr>
            <a:xfrm>
              <a:off x="642876"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Date Placeholder 3">
            <a:extLst>
              <a:ext uri="{FF2B5EF4-FFF2-40B4-BE49-F238E27FC236}">
                <a16:creationId xmlns:a16="http://schemas.microsoft.com/office/drawing/2014/main" id="{87DA315D-D455-48F5-9E24-4C712CE6B96A}"/>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0BC1EE22-2C6E-4990-AE66-89D071FFB478}" type="datetime1">
              <a:rPr lang="en-US" smtClean="0"/>
              <a:t>10/7/2020</a:t>
            </a:fld>
            <a:endParaRPr lang="en-US" dirty="0"/>
          </a:p>
        </p:txBody>
      </p:sp>
      <p:sp>
        <p:nvSpPr>
          <p:cNvPr id="29" name="Footer Placeholder 4">
            <a:extLst>
              <a:ext uri="{FF2B5EF4-FFF2-40B4-BE49-F238E27FC236}">
                <a16:creationId xmlns:a16="http://schemas.microsoft.com/office/drawing/2014/main" id="{E95BE382-45AF-41F9-AAC7-1E1842BB607F}"/>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30" name="Slide Number Placeholder 5">
            <a:extLst>
              <a:ext uri="{FF2B5EF4-FFF2-40B4-BE49-F238E27FC236}">
                <a16:creationId xmlns:a16="http://schemas.microsoft.com/office/drawing/2014/main" id="{39E19D39-27A1-42B5-8824-0B672AD2C891}"/>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5369907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hyperlink" Target="https://creativecommons.org/licenses/by/3.0/" TargetMode="External"/><Relationship Id="rId5" Type="http://schemas.openxmlformats.org/officeDocument/2006/relationships/hyperlink" Target="https://www.hayesbc.com/causes-of-trailer-sway-and-how-to-prevent-them/" TargetMode="External"/><Relationship Id="rId4" Type="http://schemas.openxmlformats.org/officeDocument/2006/relationships/hyperlink" Target="http://myedmondsnews.com/2016/06/edmonds-woman-being-investigated-for-dui-after-u-haul-truck-hits-garag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hyperlink" Target="https://creativecommons.org/licenses/by/3.0/" TargetMode="External"/><Relationship Id="rId4" Type="http://schemas.openxmlformats.org/officeDocument/2006/relationships/hyperlink" Target="https://www.realtor.com/advice/move/unpack-like-a-pro/"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18" Type="http://schemas.openxmlformats.org/officeDocument/2006/relationships/image" Target="../media/image39.png"/><Relationship Id="rId26" Type="http://schemas.openxmlformats.org/officeDocument/2006/relationships/image" Target="../media/image47.svg"/><Relationship Id="rId3" Type="http://schemas.openxmlformats.org/officeDocument/2006/relationships/image" Target="../media/image24.png"/><Relationship Id="rId21" Type="http://schemas.openxmlformats.org/officeDocument/2006/relationships/image" Target="../media/image42.svg"/><Relationship Id="rId7" Type="http://schemas.openxmlformats.org/officeDocument/2006/relationships/image" Target="../media/image28.svg"/><Relationship Id="rId12" Type="http://schemas.openxmlformats.org/officeDocument/2006/relationships/image" Target="../media/image33.png"/><Relationship Id="rId17" Type="http://schemas.openxmlformats.org/officeDocument/2006/relationships/image" Target="../media/image38.svg"/><Relationship Id="rId25" Type="http://schemas.openxmlformats.org/officeDocument/2006/relationships/image" Target="../media/image46.svg"/><Relationship Id="rId2" Type="http://schemas.openxmlformats.org/officeDocument/2006/relationships/notesSlide" Target="../notesSlides/notesSlide19.xml"/><Relationship Id="rId16" Type="http://schemas.openxmlformats.org/officeDocument/2006/relationships/image" Target="../media/image37.png"/><Relationship Id="rId20"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32.svg"/><Relationship Id="rId24" Type="http://schemas.openxmlformats.org/officeDocument/2006/relationships/image" Target="../media/image45.png"/><Relationship Id="rId5" Type="http://schemas.openxmlformats.org/officeDocument/2006/relationships/image" Target="../media/image26.svg"/><Relationship Id="rId15" Type="http://schemas.openxmlformats.org/officeDocument/2006/relationships/image" Target="../media/image36.svg"/><Relationship Id="rId23" Type="http://schemas.openxmlformats.org/officeDocument/2006/relationships/image" Target="../media/image44.svg"/><Relationship Id="rId28" Type="http://schemas.openxmlformats.org/officeDocument/2006/relationships/image" Target="../media/image49.svg"/><Relationship Id="rId10" Type="http://schemas.openxmlformats.org/officeDocument/2006/relationships/image" Target="../media/image31.png"/><Relationship Id="rId19" Type="http://schemas.openxmlformats.org/officeDocument/2006/relationships/image" Target="../media/image40.svg"/><Relationship Id="rId4" Type="http://schemas.openxmlformats.org/officeDocument/2006/relationships/image" Target="../media/image25.svg"/><Relationship Id="rId9" Type="http://schemas.openxmlformats.org/officeDocument/2006/relationships/image" Target="../media/image30.svg"/><Relationship Id="rId14" Type="http://schemas.openxmlformats.org/officeDocument/2006/relationships/image" Target="../media/image35.png"/><Relationship Id="rId22" Type="http://schemas.openxmlformats.org/officeDocument/2006/relationships/image" Target="../media/image43.svg"/><Relationship Id="rId27"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hyperlink" Target="https://www.movebuddha.com/blog/moving-industry-statistics/" TargetMode="External"/><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s://www.article.com/blog/top-5-moving-mistakes/"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jpeg"/><Relationship Id="rId9"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s://www.theritemove.com/2019/09/30/game-plan-making-sure-you-pack-up-everything-of-importanc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chart" Target="../charts/chart3.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8" Type="http://schemas.openxmlformats.org/officeDocument/2006/relationships/hyperlink" Target="https://creativecommons.org/licenses/by/3.0/" TargetMode="External"/><Relationship Id="rId3" Type="http://schemas.openxmlformats.org/officeDocument/2006/relationships/image" Target="../media/image10.jpg"/><Relationship Id="rId7" Type="http://schemas.openxmlformats.org/officeDocument/2006/relationships/hyperlink" Target="https://pixabay.com/photos/package-box-fragile-wood-plank-2072221/" TargetMode="External"/><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11.jpg"/><Relationship Id="rId5" Type="http://schemas.openxmlformats.org/officeDocument/2006/relationships/hyperlink" Target="https://www.pensketruckrental.com/renting-from-penske/how-to-load-a-moving-truck/" TargetMode="External"/><Relationship Id="rId4" Type="http://schemas.openxmlformats.org/officeDocument/2006/relationships/hyperlink" Target="https://courses.lumenlearning.com/suny-osuniversityphysics/chapter/12-1-conditions-for-static-equilibrium/"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wtkr.com/2019/11/08/how-that-19-u-haul-rental-can-cost-60-or-more" TargetMode="External"/><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hyperlink" Target="https://pxhere.com/en/photo/992647" TargetMode="Externa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1844020-8DB6-41A3-BB26-018D4B59CBD5}"/>
              </a:ext>
            </a:extLst>
          </p:cNvPr>
          <p:cNvSpPr/>
          <p:nvPr/>
        </p:nvSpPr>
        <p:spPr>
          <a:xfrm>
            <a:off x="0" y="0"/>
            <a:ext cx="12192000" cy="685800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Load.In">
            <a:extLst>
              <a:ext uri="{FF2B5EF4-FFF2-40B4-BE49-F238E27FC236}">
                <a16:creationId xmlns:a16="http://schemas.microsoft.com/office/drawing/2014/main" id="{DBE9A72B-9352-440C-8F83-D8D0989E0B70}"/>
              </a:ext>
            </a:extLst>
          </p:cNvPr>
          <p:cNvSpPr>
            <a:spLocks noGrp="1"/>
          </p:cNvSpPr>
          <p:nvPr>
            <p:ph type="ctrTitle"/>
          </p:nvPr>
        </p:nvSpPr>
        <p:spPr>
          <a:xfrm>
            <a:off x="3754369" y="3426856"/>
            <a:ext cx="4680858" cy="862557"/>
          </a:xfrm>
        </p:spPr>
        <p:txBody>
          <a:bodyPr>
            <a:noAutofit/>
          </a:bodyPr>
          <a:lstStyle/>
          <a:p>
            <a:r>
              <a:rPr lang="en-US" sz="7200" b="1" spc="300" dirty="0"/>
              <a:t>Load.in</a:t>
            </a:r>
          </a:p>
        </p:txBody>
      </p:sp>
      <p:sp>
        <p:nvSpPr>
          <p:cNvPr id="3" name="Info">
            <a:extLst>
              <a:ext uri="{FF2B5EF4-FFF2-40B4-BE49-F238E27FC236}">
                <a16:creationId xmlns:a16="http://schemas.microsoft.com/office/drawing/2014/main" id="{A5DD4B51-ADC0-41E3-A87A-DEBA67EE9A4E}"/>
              </a:ext>
            </a:extLst>
          </p:cNvPr>
          <p:cNvSpPr>
            <a:spLocks noGrp="1"/>
          </p:cNvSpPr>
          <p:nvPr>
            <p:ph type="subTitle" idx="1"/>
          </p:nvPr>
        </p:nvSpPr>
        <p:spPr>
          <a:xfrm>
            <a:off x="8931817" y="5140382"/>
            <a:ext cx="3071949" cy="1129937"/>
          </a:xfrm>
        </p:spPr>
        <p:txBody>
          <a:bodyPr>
            <a:noAutofit/>
          </a:bodyPr>
          <a:lstStyle/>
          <a:p>
            <a:pPr algn="r"/>
            <a:r>
              <a:rPr lang="en-US" sz="2000" b="1" dirty="0"/>
              <a:t>Team Yellow</a:t>
            </a:r>
          </a:p>
          <a:p>
            <a:pPr algn="r"/>
            <a:r>
              <a:rPr lang="en-US" sz="2000" b="1" dirty="0"/>
              <a:t>Feasibility Presentation</a:t>
            </a:r>
          </a:p>
          <a:p>
            <a:pPr algn="r"/>
            <a:r>
              <a:rPr lang="en-US" sz="2000" b="1" dirty="0"/>
              <a:t>Old Dominion University</a:t>
            </a:r>
          </a:p>
          <a:p>
            <a:pPr algn="r"/>
            <a:fld id="{CFB66F7B-0A51-4CB1-ACC4-2B31ADC04880}" type="datetime1">
              <a:rPr lang="en-US" sz="2000" b="1"/>
              <a:t>10/7/2020</a:t>
            </a:fld>
            <a:endParaRPr lang="en-US" sz="2000" b="1" dirty="0"/>
          </a:p>
        </p:txBody>
      </p:sp>
      <p:sp>
        <p:nvSpPr>
          <p:cNvPr id="4" name="Give Your Move a Game Plan">
            <a:extLst>
              <a:ext uri="{FF2B5EF4-FFF2-40B4-BE49-F238E27FC236}">
                <a16:creationId xmlns:a16="http://schemas.microsoft.com/office/drawing/2014/main" id="{F9D37DA1-4D70-4C8B-A767-DC0BD2A8728D}"/>
              </a:ext>
            </a:extLst>
          </p:cNvPr>
          <p:cNvSpPr txBox="1">
            <a:spLocks/>
          </p:cNvSpPr>
          <p:nvPr/>
        </p:nvSpPr>
        <p:spPr>
          <a:xfrm>
            <a:off x="1500863" y="4289413"/>
            <a:ext cx="9187870" cy="412092"/>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spc="300" dirty="0"/>
              <a:t>Using AI and Computer Vision to </a:t>
            </a:r>
            <a:r>
              <a:rPr lang="en-US" sz="2000" b="1" spc="300" dirty="0"/>
              <a:t>give your move a game plan.</a:t>
            </a:r>
          </a:p>
        </p:txBody>
      </p:sp>
      <p:grpSp>
        <p:nvGrpSpPr>
          <p:cNvPr id="39" name="Rising Logo">
            <a:extLst>
              <a:ext uri="{FF2B5EF4-FFF2-40B4-BE49-F238E27FC236}">
                <a16:creationId xmlns:a16="http://schemas.microsoft.com/office/drawing/2014/main" id="{042B53F2-34BD-40AD-9379-E3F35CAC1E50}"/>
              </a:ext>
            </a:extLst>
          </p:cNvPr>
          <p:cNvGrpSpPr/>
          <p:nvPr/>
        </p:nvGrpSpPr>
        <p:grpSpPr>
          <a:xfrm>
            <a:off x="5381562" y="1662678"/>
            <a:ext cx="1428873" cy="1432227"/>
            <a:chOff x="5638798" y="2453973"/>
            <a:chExt cx="1428873" cy="1432227"/>
          </a:xfrm>
        </p:grpSpPr>
        <p:sp>
          <p:nvSpPr>
            <p:cNvPr id="28" name="Rectangle: Rounded Corners 27">
              <a:extLst>
                <a:ext uri="{FF2B5EF4-FFF2-40B4-BE49-F238E27FC236}">
                  <a16:creationId xmlns:a16="http://schemas.microsoft.com/office/drawing/2014/main" id="{D7C6B570-1629-4743-9880-35F982FEEFBD}"/>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7C9E2751-25C4-4887-8CB6-8F3C164B2F8A}"/>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F19BC4C3-9B0A-405B-82C0-57E0D07AB38A}"/>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8AA060F3-5543-4105-A101-11442A1477EB}"/>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5A311400-00FA-44C2-A9EE-65A8BF56EEC7}"/>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6A28F8E8-986A-4429-A111-379E9245E6EC}"/>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AD373F84-50AF-4888-B387-69F7E56915CD}"/>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12726006"/>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762000" y="101291"/>
            <a:ext cx="10515600" cy="1325563"/>
          </a:xfrm>
        </p:spPr>
        <p:txBody>
          <a:bodyPr>
            <a:noAutofit/>
          </a:bodyPr>
          <a:lstStyle/>
          <a:p>
            <a:pPr algn="ctr"/>
            <a:r>
              <a:rPr lang="en-US" sz="3200" dirty="0">
                <a:solidFill>
                  <a:srgbClr val="6DD1A1"/>
                </a:solidFill>
              </a:rPr>
              <a:t>Poor Packing Can Be A Major Issue</a:t>
            </a:r>
          </a:p>
        </p:txBody>
      </p:sp>
      <p:sp>
        <p:nvSpPr>
          <p:cNvPr id="8" name="Content Placeholder 7">
            <a:extLst>
              <a:ext uri="{FF2B5EF4-FFF2-40B4-BE49-F238E27FC236}">
                <a16:creationId xmlns:a16="http://schemas.microsoft.com/office/drawing/2014/main" id="{7D26A611-06BB-4DC9-B7E6-6F39FD7226AC}"/>
              </a:ext>
            </a:extLst>
          </p:cNvPr>
          <p:cNvSpPr>
            <a:spLocks noGrp="1"/>
          </p:cNvSpPr>
          <p:nvPr>
            <p:ph sz="half" idx="1"/>
          </p:nvPr>
        </p:nvSpPr>
        <p:spPr/>
        <p:txBody>
          <a:bodyPr/>
          <a:lstStyle/>
          <a:p>
            <a:r>
              <a:rPr lang="en-US" dirty="0">
                <a:solidFill>
                  <a:srgbClr val="6DD1A1"/>
                </a:solidFill>
              </a:rPr>
              <a:t>Poor packing can cause</a:t>
            </a:r>
          </a:p>
          <a:p>
            <a:pPr lvl="1"/>
            <a:r>
              <a:rPr lang="en-US" dirty="0">
                <a:solidFill>
                  <a:srgbClr val="6DD1A1"/>
                </a:solidFill>
              </a:rPr>
              <a:t>Property damage</a:t>
            </a:r>
          </a:p>
          <a:p>
            <a:pPr lvl="1"/>
            <a:r>
              <a:rPr lang="en-US" dirty="0">
                <a:solidFill>
                  <a:srgbClr val="6DD1A1"/>
                </a:solidFill>
              </a:rPr>
              <a:t>Car accidents</a:t>
            </a:r>
            <a:br>
              <a:rPr lang="en-US" dirty="0">
                <a:solidFill>
                  <a:srgbClr val="6DD1A1"/>
                </a:solidFill>
              </a:rPr>
            </a:br>
            <a:br>
              <a:rPr lang="en-US" dirty="0">
                <a:solidFill>
                  <a:srgbClr val="6DD1A1"/>
                </a:solidFill>
              </a:rPr>
            </a:br>
            <a:endParaRPr lang="en-US" dirty="0">
              <a:solidFill>
                <a:srgbClr val="6DD1A1"/>
              </a:solidFill>
            </a:endParaRPr>
          </a:p>
          <a:p>
            <a:r>
              <a:rPr lang="en-US" dirty="0">
                <a:solidFill>
                  <a:srgbClr val="6DD1A1"/>
                </a:solidFill>
              </a:rPr>
              <a:t>An estimated </a:t>
            </a:r>
            <a:r>
              <a:rPr lang="en-US" b="1" dirty="0">
                <a:solidFill>
                  <a:srgbClr val="6DD1A1"/>
                </a:solidFill>
              </a:rPr>
              <a:t>50,000</a:t>
            </a:r>
            <a:r>
              <a:rPr lang="en-US" dirty="0">
                <a:solidFill>
                  <a:srgbClr val="6DD1A1"/>
                </a:solidFill>
              </a:rPr>
              <a:t> accidents related to trailer towing occur each year.</a:t>
            </a:r>
            <a:endParaRPr lang="en-US" dirty="0"/>
          </a:p>
        </p:txBody>
      </p:sp>
      <p:pic>
        <p:nvPicPr>
          <p:cNvPr id="11" name="Content Placeholder 10" descr="A truck is parked in front of a building&#10;&#10;Description automatically generated">
            <a:extLst>
              <a:ext uri="{FF2B5EF4-FFF2-40B4-BE49-F238E27FC236}">
                <a16:creationId xmlns:a16="http://schemas.microsoft.com/office/drawing/2014/main" id="{86FFB1AA-02CC-4709-BB70-C8D08D2899B8}"/>
              </a:ext>
            </a:extLst>
          </p:cNvPr>
          <p:cNvPicPr>
            <a:picLocks noGrp="1" noChangeAspect="1"/>
          </p:cNvPicPr>
          <p:nvPr>
            <p:ph sz="half" idx="2"/>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172202" y="1473019"/>
            <a:ext cx="5723708" cy="4292781"/>
          </a:xfrm>
        </p:spPr>
      </p:pic>
      <p:sp>
        <p:nvSpPr>
          <p:cNvPr id="3" name="Date Placeholder 2">
            <a:extLst>
              <a:ext uri="{FF2B5EF4-FFF2-40B4-BE49-F238E27FC236}">
                <a16:creationId xmlns:a16="http://schemas.microsoft.com/office/drawing/2014/main" id="{4CB932C4-B776-4082-A12E-5B3352BFBE14}"/>
              </a:ext>
            </a:extLst>
          </p:cNvPr>
          <p:cNvSpPr>
            <a:spLocks noGrp="1"/>
          </p:cNvSpPr>
          <p:nvPr>
            <p:ph type="dt" sz="half" idx="10"/>
          </p:nvPr>
        </p:nvSpPr>
        <p:spPr/>
        <p:txBody>
          <a:bodyPr/>
          <a:lstStyle/>
          <a:p>
            <a:fld id="{1C2125F0-7FA3-469A-A5F3-97A56482F02B}" type="datetime1">
              <a:rPr lang="en-US" smtClean="0"/>
              <a:t>10/7/2020</a:t>
            </a:fld>
            <a:endParaRPr lang="en-US" dirty="0"/>
          </a:p>
        </p:txBody>
      </p:sp>
      <p:sp>
        <p:nvSpPr>
          <p:cNvPr id="7" name="Footer Placeholder 6">
            <a:extLst>
              <a:ext uri="{FF2B5EF4-FFF2-40B4-BE49-F238E27FC236}">
                <a16:creationId xmlns:a16="http://schemas.microsoft.com/office/drawing/2014/main" id="{85B12E5F-44DB-468D-AEE8-1B4230C0A00A}"/>
              </a:ext>
            </a:extLst>
          </p:cNvPr>
          <p:cNvSpPr>
            <a:spLocks noGrp="1"/>
          </p:cNvSpPr>
          <p:nvPr>
            <p:ph type="ftr" sz="quarter" idx="3"/>
          </p:nvPr>
        </p:nvSpPr>
        <p:spPr/>
        <p:txBody>
          <a:bodyPr/>
          <a:lstStyle/>
          <a:p>
            <a:r>
              <a:rPr lang="en-US"/>
              <a:t>CS 410 – Team Yellow – Load.In – Feasibility </a:t>
            </a: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4"/>
          </p:nvPr>
        </p:nvSpPr>
        <p:spPr/>
        <p:txBody>
          <a:bodyPr/>
          <a:lstStyle/>
          <a:p>
            <a:fld id="{BC24384F-C969-491A-B746-B529BCC5F8BF}" type="slidenum">
              <a:rPr lang="en-US" smtClean="0"/>
              <a:t>10</a:t>
            </a:fld>
            <a:endParaRPr lang="en-US"/>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6" name="Rectangle 5">
            <a:extLst>
              <a:ext uri="{FF2B5EF4-FFF2-40B4-BE49-F238E27FC236}">
                <a16:creationId xmlns:a16="http://schemas.microsoft.com/office/drawing/2014/main" id="{00CC1EC6-EAE1-4059-B775-0AD1F8254B58}"/>
              </a:ext>
            </a:extLst>
          </p:cNvPr>
          <p:cNvSpPr/>
          <p:nvPr/>
        </p:nvSpPr>
        <p:spPr>
          <a:xfrm>
            <a:off x="10522953" y="5942568"/>
            <a:ext cx="1669047" cy="369332"/>
          </a:xfrm>
          <a:prstGeom prst="rect">
            <a:avLst/>
          </a:prstGeom>
        </p:spPr>
        <p:txBody>
          <a:bodyPr wrap="none">
            <a:spAutoFit/>
          </a:bodyPr>
          <a:lstStyle/>
          <a:p>
            <a:pPr algn="ctr"/>
            <a:r>
              <a:rPr lang="en-US" dirty="0">
                <a:solidFill>
                  <a:schemeClr val="bg1"/>
                </a:solidFill>
                <a:hlinkClick r:id="rId5">
                  <a:extLst>
                    <a:ext uri="{A12FA001-AC4F-418D-AE19-62706E023703}">
                      <ahyp:hlinkClr xmlns:ahyp="http://schemas.microsoft.com/office/drawing/2018/hyperlinkcolor" val="tx"/>
                    </a:ext>
                  </a:extLst>
                </a:hlinkClick>
              </a:rPr>
              <a:t>Hayesbc.com</a:t>
            </a:r>
            <a:endParaRPr lang="en-US" dirty="0">
              <a:solidFill>
                <a:schemeClr val="bg1"/>
              </a:solidFill>
            </a:endParaRPr>
          </a:p>
        </p:txBody>
      </p:sp>
      <p:sp>
        <p:nvSpPr>
          <p:cNvPr id="12" name="TextBox 11">
            <a:extLst>
              <a:ext uri="{FF2B5EF4-FFF2-40B4-BE49-F238E27FC236}">
                <a16:creationId xmlns:a16="http://schemas.microsoft.com/office/drawing/2014/main" id="{3C084D43-E5C4-49BF-857D-141FC3495AED}"/>
              </a:ext>
            </a:extLst>
          </p:cNvPr>
          <p:cNvSpPr txBox="1"/>
          <p:nvPr/>
        </p:nvSpPr>
        <p:spPr>
          <a:xfrm>
            <a:off x="6172202" y="5758597"/>
            <a:ext cx="5723708" cy="238035"/>
          </a:xfrm>
          <a:prstGeom prst="rect">
            <a:avLst/>
          </a:prstGeom>
          <a:noFill/>
        </p:spPr>
        <p:txBody>
          <a:bodyPr wrap="square" rtlCol="0">
            <a:spAutoFit/>
          </a:bodyPr>
          <a:lstStyle/>
          <a:p>
            <a:r>
              <a:rPr lang="en-US" sz="900" dirty="0">
                <a:hlinkClick r:id="rId4" tooltip="http://myedmondsnews.com/2016/06/edmonds-woman-being-investigated-for-dui-after-u-haul-truck-hits-garage/"/>
              </a:rPr>
              <a:t>This Photo</a:t>
            </a:r>
            <a:r>
              <a:rPr lang="en-US" sz="900" dirty="0"/>
              <a:t> by Unknown Author is licensed under </a:t>
            </a:r>
            <a:r>
              <a:rPr lang="en-US" sz="900" dirty="0">
                <a:hlinkClick r:id="rId6" tooltip="https://creativecommons.org/licenses/by/3.0/"/>
              </a:rPr>
              <a:t>CC BY</a:t>
            </a:r>
            <a:endParaRPr lang="en-US" sz="900" dirty="0"/>
          </a:p>
        </p:txBody>
      </p:sp>
    </p:spTree>
    <p:extLst>
      <p:ext uri="{BB962C8B-B14F-4D97-AF65-F5344CB8AC3E}">
        <p14:creationId xmlns:p14="http://schemas.microsoft.com/office/powerpoint/2010/main" val="142248669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6468-5423-4B40-9496-0C30C711C4D0}"/>
              </a:ext>
            </a:extLst>
          </p:cNvPr>
          <p:cNvSpPr>
            <a:spLocks noGrp="1"/>
          </p:cNvSpPr>
          <p:nvPr>
            <p:ph type="title"/>
          </p:nvPr>
        </p:nvSpPr>
        <p:spPr>
          <a:xfrm>
            <a:off x="643345" y="2146299"/>
            <a:ext cx="3132909" cy="1876742"/>
          </a:xfrm>
        </p:spPr>
        <p:txBody>
          <a:bodyPr/>
          <a:lstStyle/>
          <a:p>
            <a:r>
              <a:rPr lang="en-US" dirty="0"/>
              <a:t>Current Process</a:t>
            </a:r>
          </a:p>
        </p:txBody>
      </p:sp>
      <p:pic>
        <p:nvPicPr>
          <p:cNvPr id="9" name="Content Placeholder 8" descr="Graphical user interface&#10;&#10;Description automatically generated">
            <a:extLst>
              <a:ext uri="{FF2B5EF4-FFF2-40B4-BE49-F238E27FC236}">
                <a16:creationId xmlns:a16="http://schemas.microsoft.com/office/drawing/2014/main" id="{6F3CEE08-8981-4D49-857F-5384D974627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76063" y="0"/>
            <a:ext cx="5239873" cy="6169341"/>
          </a:xfrm>
        </p:spPr>
      </p:pic>
      <p:sp>
        <p:nvSpPr>
          <p:cNvPr id="4" name="Date Placeholder 3">
            <a:extLst>
              <a:ext uri="{FF2B5EF4-FFF2-40B4-BE49-F238E27FC236}">
                <a16:creationId xmlns:a16="http://schemas.microsoft.com/office/drawing/2014/main" id="{423E00F0-982C-4DD7-9D40-7AACD0E7B5B8}"/>
              </a:ext>
            </a:extLst>
          </p:cNvPr>
          <p:cNvSpPr>
            <a:spLocks noGrp="1"/>
          </p:cNvSpPr>
          <p:nvPr>
            <p:ph type="dt" sz="half" idx="10"/>
          </p:nvPr>
        </p:nvSpPr>
        <p:spPr/>
        <p:txBody>
          <a:bodyPr/>
          <a:lstStyle/>
          <a:p>
            <a:fld id="{1081C265-3AE1-4F7B-A958-B272152DDBFA}" type="datetime1">
              <a:rPr lang="en-US" smtClean="0"/>
              <a:t>10/7/2020</a:t>
            </a:fld>
            <a:endParaRPr lang="en-US" dirty="0"/>
          </a:p>
        </p:txBody>
      </p:sp>
      <p:sp>
        <p:nvSpPr>
          <p:cNvPr id="5" name="Footer Placeholder 4">
            <a:extLst>
              <a:ext uri="{FF2B5EF4-FFF2-40B4-BE49-F238E27FC236}">
                <a16:creationId xmlns:a16="http://schemas.microsoft.com/office/drawing/2014/main" id="{978EA93D-276D-4A3D-AD65-B6051B25AD25}"/>
              </a:ext>
            </a:extLst>
          </p:cNvPr>
          <p:cNvSpPr>
            <a:spLocks noGrp="1"/>
          </p:cNvSpPr>
          <p:nvPr>
            <p:ph type="ftr" sz="quarter" idx="11"/>
          </p:nvPr>
        </p:nvSpPr>
        <p:spPr/>
        <p:txBody>
          <a:bodyPr/>
          <a:lstStyle/>
          <a:p>
            <a:r>
              <a:rPr lang="en-US"/>
              <a:t>CS 410 – Team Yellow – Load.In – Feasibility </a:t>
            </a:r>
            <a:endParaRPr lang="en-US" dirty="0"/>
          </a:p>
        </p:txBody>
      </p:sp>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p:txBody>
          <a:bodyPr/>
          <a:lstStyle/>
          <a:p>
            <a:fld id="{BC24384F-C969-491A-B746-B529BCC5F8BF}" type="slidenum">
              <a:rPr lang="en-US" smtClean="0"/>
              <a:t>11</a:t>
            </a:fld>
            <a:endParaRPr lang="en-US"/>
          </a:p>
        </p:txBody>
      </p:sp>
    </p:spTree>
    <p:extLst>
      <p:ext uri="{BB962C8B-B14F-4D97-AF65-F5344CB8AC3E}">
        <p14:creationId xmlns:p14="http://schemas.microsoft.com/office/powerpoint/2010/main" val="388380884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12</a:t>
            </a:fld>
            <a:endParaRPr lang="en-US"/>
          </a:p>
        </p:txBody>
      </p:sp>
      <p:sp>
        <p:nvSpPr>
          <p:cNvPr id="5" name="Rectangle 4">
            <a:extLst>
              <a:ext uri="{FF2B5EF4-FFF2-40B4-BE49-F238E27FC236}">
                <a16:creationId xmlns:a16="http://schemas.microsoft.com/office/drawing/2014/main" id="{F6EF4D62-3FF1-4F53-AD34-288BE92B37F4}"/>
              </a:ext>
            </a:extLst>
          </p:cNvPr>
          <p:cNvSpPr/>
          <p:nvPr/>
        </p:nvSpPr>
        <p:spPr>
          <a:xfrm>
            <a:off x="9001669" y="155139"/>
            <a:ext cx="2743200" cy="34016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Diagram&#10;&#10;Description automatically generated">
            <a:extLst>
              <a:ext uri="{FF2B5EF4-FFF2-40B4-BE49-F238E27FC236}">
                <a16:creationId xmlns:a16="http://schemas.microsoft.com/office/drawing/2014/main" id="{2091E956-B7F4-47B8-A318-E34199FD38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2862" y="0"/>
            <a:ext cx="7006276" cy="8542412"/>
          </a:xfrm>
          <a:prstGeom prst="rect">
            <a:avLst/>
          </a:prstGeom>
        </p:spPr>
      </p:pic>
      <p:sp>
        <p:nvSpPr>
          <p:cNvPr id="2" name="Date Placeholder 1">
            <a:extLst>
              <a:ext uri="{FF2B5EF4-FFF2-40B4-BE49-F238E27FC236}">
                <a16:creationId xmlns:a16="http://schemas.microsoft.com/office/drawing/2014/main" id="{C5B46A4E-ACB9-4209-B414-21FFBAB9BCEE}"/>
              </a:ext>
            </a:extLst>
          </p:cNvPr>
          <p:cNvSpPr>
            <a:spLocks noGrp="1"/>
          </p:cNvSpPr>
          <p:nvPr>
            <p:ph type="dt" sz="half" idx="10"/>
          </p:nvPr>
        </p:nvSpPr>
        <p:spPr/>
        <p:txBody>
          <a:bodyPr/>
          <a:lstStyle/>
          <a:p>
            <a:fld id="{FB1B3380-06E2-463C-8B92-A4130519F579}" type="datetime1">
              <a:rPr lang="en-US" smtClean="0"/>
              <a:t>10/7/2020</a:t>
            </a:fld>
            <a:endParaRPr lang="en-US" dirty="0"/>
          </a:p>
        </p:txBody>
      </p:sp>
      <p:sp>
        <p:nvSpPr>
          <p:cNvPr id="4" name="Footer Placeholder 3">
            <a:extLst>
              <a:ext uri="{FF2B5EF4-FFF2-40B4-BE49-F238E27FC236}">
                <a16:creationId xmlns:a16="http://schemas.microsoft.com/office/drawing/2014/main" id="{0BBDE868-7634-4550-8B64-80D27FAF0E9C}"/>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35830872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19E6E0-5E95-4CC6-AE33-A4B08D45ED47}"/>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13</a:t>
            </a:fld>
            <a:endParaRPr lang="en-US"/>
          </a:p>
        </p:txBody>
      </p:sp>
      <p:pic>
        <p:nvPicPr>
          <p:cNvPr id="8" name="Picture 7" descr="Graphical user interface, application&#10;&#10;Description automatically generated">
            <a:extLst>
              <a:ext uri="{FF2B5EF4-FFF2-40B4-BE49-F238E27FC236}">
                <a16:creationId xmlns:a16="http://schemas.microsoft.com/office/drawing/2014/main" id="{B950B175-3A9D-42AD-A2AE-3558E8611A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1576" y="0"/>
            <a:ext cx="6728847" cy="6858000"/>
          </a:xfrm>
          <a:prstGeom prst="rect">
            <a:avLst/>
          </a:prstGeom>
        </p:spPr>
      </p:pic>
      <p:sp>
        <p:nvSpPr>
          <p:cNvPr id="2" name="Date Placeholder 1">
            <a:extLst>
              <a:ext uri="{FF2B5EF4-FFF2-40B4-BE49-F238E27FC236}">
                <a16:creationId xmlns:a16="http://schemas.microsoft.com/office/drawing/2014/main" id="{CBC84194-1873-4C38-AB65-E43618A58883}"/>
              </a:ext>
            </a:extLst>
          </p:cNvPr>
          <p:cNvSpPr>
            <a:spLocks noGrp="1"/>
          </p:cNvSpPr>
          <p:nvPr>
            <p:ph type="dt" sz="half" idx="10"/>
          </p:nvPr>
        </p:nvSpPr>
        <p:spPr/>
        <p:txBody>
          <a:bodyPr/>
          <a:lstStyle/>
          <a:p>
            <a:fld id="{3CC511DF-53C0-4A20-B7BE-D4B78F1B98FB}" type="datetime1">
              <a:rPr lang="en-US" smtClean="0"/>
              <a:t>10/7/2020</a:t>
            </a:fld>
            <a:endParaRPr lang="en-US" dirty="0"/>
          </a:p>
        </p:txBody>
      </p:sp>
      <p:sp>
        <p:nvSpPr>
          <p:cNvPr id="4" name="Footer Placeholder 3">
            <a:extLst>
              <a:ext uri="{FF2B5EF4-FFF2-40B4-BE49-F238E27FC236}">
                <a16:creationId xmlns:a16="http://schemas.microsoft.com/office/drawing/2014/main" id="{C2FB8FF9-06CA-4787-B475-52BCB8332ADA}"/>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323478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91D3-580A-4087-803A-C4A43C1B190F}"/>
              </a:ext>
            </a:extLst>
          </p:cNvPr>
          <p:cNvSpPr>
            <a:spLocks noGrp="1"/>
          </p:cNvSpPr>
          <p:nvPr>
            <p:ph type="title"/>
          </p:nvPr>
        </p:nvSpPr>
        <p:spPr/>
        <p:txBody>
          <a:bodyPr>
            <a:normAutofit/>
          </a:bodyPr>
          <a:lstStyle/>
          <a:p>
            <a:pPr algn="ctr"/>
            <a:r>
              <a:rPr lang="en-US" sz="3200" dirty="0"/>
              <a:t>Load.In Provides Solutions</a:t>
            </a:r>
          </a:p>
        </p:txBody>
      </p:sp>
      <p:sp>
        <p:nvSpPr>
          <p:cNvPr id="6" name="Content Placeholder 5">
            <a:extLst>
              <a:ext uri="{FF2B5EF4-FFF2-40B4-BE49-F238E27FC236}">
                <a16:creationId xmlns:a16="http://schemas.microsoft.com/office/drawing/2014/main" id="{349B7AB3-740B-4B59-BA4C-DA76A7D335BC}"/>
              </a:ext>
            </a:extLst>
          </p:cNvPr>
          <p:cNvSpPr>
            <a:spLocks noGrp="1"/>
          </p:cNvSpPr>
          <p:nvPr>
            <p:ph sz="half" idx="1"/>
          </p:nvPr>
        </p:nvSpPr>
        <p:spPr/>
        <p:txBody>
          <a:bodyPr/>
          <a:lstStyle/>
          <a:p>
            <a:r>
              <a:rPr lang="en-US" dirty="0"/>
              <a:t>Gives your move a game plan</a:t>
            </a:r>
          </a:p>
          <a:p>
            <a:r>
              <a:rPr lang="en-US" dirty="0"/>
              <a:t>Uses artificial intelligence and computer vision </a:t>
            </a:r>
          </a:p>
          <a:p>
            <a:r>
              <a:rPr lang="en-US" dirty="0"/>
              <a:t>Provides</a:t>
            </a:r>
          </a:p>
          <a:p>
            <a:pPr lvl="1"/>
            <a:r>
              <a:rPr lang="en-US" dirty="0"/>
              <a:t>Expert-level instructions</a:t>
            </a:r>
          </a:p>
          <a:p>
            <a:pPr lvl="1"/>
            <a:r>
              <a:rPr lang="en-US" dirty="0"/>
              <a:t>Tips and tricks on moving day</a:t>
            </a:r>
          </a:p>
          <a:p>
            <a:endParaRPr lang="en-US" dirty="0"/>
          </a:p>
        </p:txBody>
      </p:sp>
      <p:sp>
        <p:nvSpPr>
          <p:cNvPr id="3" name="Date Placeholder 2">
            <a:extLst>
              <a:ext uri="{FF2B5EF4-FFF2-40B4-BE49-F238E27FC236}">
                <a16:creationId xmlns:a16="http://schemas.microsoft.com/office/drawing/2014/main" id="{BFC10B4C-AEF7-40AA-8535-5EFBF241D4AC}"/>
              </a:ext>
            </a:extLst>
          </p:cNvPr>
          <p:cNvSpPr>
            <a:spLocks noGrp="1"/>
          </p:cNvSpPr>
          <p:nvPr>
            <p:ph type="dt" sz="half" idx="10"/>
          </p:nvPr>
        </p:nvSpPr>
        <p:spPr/>
        <p:txBody>
          <a:bodyPr/>
          <a:lstStyle/>
          <a:p>
            <a:fld id="{4117C24B-5EE4-4601-9610-EE3CBE771EDE}" type="datetime1">
              <a:rPr lang="en-US" smtClean="0"/>
              <a:t>10/7/2020</a:t>
            </a:fld>
            <a:endParaRPr lang="en-US" dirty="0"/>
          </a:p>
        </p:txBody>
      </p:sp>
      <p:sp>
        <p:nvSpPr>
          <p:cNvPr id="4" name="Footer Placeholder 3">
            <a:extLst>
              <a:ext uri="{FF2B5EF4-FFF2-40B4-BE49-F238E27FC236}">
                <a16:creationId xmlns:a16="http://schemas.microsoft.com/office/drawing/2014/main" id="{FB0652FD-1973-4006-BD0A-454A433C9370}"/>
              </a:ext>
            </a:extLst>
          </p:cNvPr>
          <p:cNvSpPr>
            <a:spLocks noGrp="1"/>
          </p:cNvSpPr>
          <p:nvPr>
            <p:ph type="ftr" sz="quarter" idx="3"/>
          </p:nvPr>
        </p:nvSpPr>
        <p:spPr/>
        <p:txBody>
          <a:bodyPr/>
          <a:lstStyle/>
          <a:p>
            <a:r>
              <a:rPr lang="en-US"/>
              <a:t>CS 410 – Team Yellow – Load.In – Feasibility </a:t>
            </a:r>
            <a:endParaRPr lang="en-US" dirty="0"/>
          </a:p>
        </p:txBody>
      </p:sp>
      <p:sp>
        <p:nvSpPr>
          <p:cNvPr id="5" name="Slide Number Placeholder 4">
            <a:extLst>
              <a:ext uri="{FF2B5EF4-FFF2-40B4-BE49-F238E27FC236}">
                <a16:creationId xmlns:a16="http://schemas.microsoft.com/office/drawing/2014/main" id="{1A65B471-1A61-427A-BEDC-8B00AD20AD5D}"/>
              </a:ext>
            </a:extLst>
          </p:cNvPr>
          <p:cNvSpPr>
            <a:spLocks noGrp="1"/>
          </p:cNvSpPr>
          <p:nvPr>
            <p:ph type="sldNum" sz="quarter" idx="4"/>
          </p:nvPr>
        </p:nvSpPr>
        <p:spPr/>
        <p:txBody>
          <a:bodyPr/>
          <a:lstStyle/>
          <a:p>
            <a:fld id="{BC24384F-C969-491A-B746-B529BCC5F8BF}" type="slidenum">
              <a:rPr lang="en-US" smtClean="0"/>
              <a:pPr/>
              <a:t>14</a:t>
            </a:fld>
            <a:endParaRPr lang="en-US" dirty="0"/>
          </a:p>
        </p:txBody>
      </p:sp>
      <p:pic>
        <p:nvPicPr>
          <p:cNvPr id="2050" name="Picture 2" descr="settle-in-unpack">
            <a:extLst>
              <a:ext uri="{FF2B5EF4-FFF2-40B4-BE49-F238E27FC236}">
                <a16:creationId xmlns:a16="http://schemas.microsoft.com/office/drawing/2014/main" id="{BD31F6E2-33B0-4844-863E-A473F008832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545151"/>
            <a:ext cx="5181600" cy="291228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6466667-214B-A74A-9193-83197F53D095}"/>
              </a:ext>
            </a:extLst>
          </p:cNvPr>
          <p:cNvSpPr txBox="1"/>
          <p:nvPr/>
        </p:nvSpPr>
        <p:spPr>
          <a:xfrm>
            <a:off x="6172202" y="5758597"/>
            <a:ext cx="5723708" cy="238035"/>
          </a:xfrm>
          <a:prstGeom prst="rect">
            <a:avLst/>
          </a:prstGeom>
          <a:noFill/>
        </p:spPr>
        <p:txBody>
          <a:bodyPr wrap="square" rtlCol="0">
            <a:spAutoFit/>
          </a:bodyPr>
          <a:lstStyle/>
          <a:p>
            <a:r>
              <a:rPr lang="en-US" sz="900" dirty="0">
                <a:hlinkClick r:id="rId4" tooltip="http://myedmondsnews.com/2016/06/edmonds-woman-being-investigated-for-dui-after-u-haul-truck-hits-garage/"/>
              </a:rPr>
              <a:t>This Photo</a:t>
            </a:r>
            <a:r>
              <a:rPr lang="en-US" sz="900" dirty="0"/>
              <a:t> by Unknown Author is licensed under </a:t>
            </a:r>
            <a:r>
              <a:rPr lang="en-US" sz="900" dirty="0">
                <a:hlinkClick r:id="rId5" tooltip="https://creativecommons.org/licenses/by/3.0/"/>
              </a:rPr>
              <a:t>CC BY</a:t>
            </a:r>
            <a:endParaRPr lang="en-US" sz="900" dirty="0"/>
          </a:p>
        </p:txBody>
      </p:sp>
    </p:spTree>
    <p:extLst>
      <p:ext uri="{BB962C8B-B14F-4D97-AF65-F5344CB8AC3E}">
        <p14:creationId xmlns:p14="http://schemas.microsoft.com/office/powerpoint/2010/main" val="743585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15</a:t>
            </a:fld>
            <a:endParaRPr lang="en-US"/>
          </a:p>
        </p:txBody>
      </p:sp>
      <p:pic>
        <p:nvPicPr>
          <p:cNvPr id="4" name="Picture 3">
            <a:extLst>
              <a:ext uri="{FF2B5EF4-FFF2-40B4-BE49-F238E27FC236}">
                <a16:creationId xmlns:a16="http://schemas.microsoft.com/office/drawing/2014/main" id="{AB29FC46-C386-452A-A7F7-196008CEB20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98625" y="64625"/>
            <a:ext cx="6793375" cy="6793375"/>
          </a:xfrm>
          <a:prstGeom prst="rect">
            <a:avLst/>
          </a:prstGeom>
        </p:spPr>
      </p:pic>
      <p:sp>
        <p:nvSpPr>
          <p:cNvPr id="5" name="TextBox 4">
            <a:extLst>
              <a:ext uri="{FF2B5EF4-FFF2-40B4-BE49-F238E27FC236}">
                <a16:creationId xmlns:a16="http://schemas.microsoft.com/office/drawing/2014/main" id="{B0A94775-C43A-4BE0-868A-D4842958993F}"/>
              </a:ext>
            </a:extLst>
          </p:cNvPr>
          <p:cNvSpPr txBox="1"/>
          <p:nvPr/>
        </p:nvSpPr>
        <p:spPr>
          <a:xfrm>
            <a:off x="612493" y="598990"/>
            <a:ext cx="5937813" cy="2862322"/>
          </a:xfrm>
          <a:prstGeom prst="rect">
            <a:avLst/>
          </a:prstGeom>
          <a:noFill/>
        </p:spPr>
        <p:txBody>
          <a:bodyPr wrap="square" rtlCol="0">
            <a:spAutoFit/>
          </a:bodyPr>
          <a:lstStyle/>
          <a:p>
            <a:r>
              <a:rPr lang="en-US" sz="6000" dirty="0"/>
              <a:t>What Can </a:t>
            </a:r>
            <a:r>
              <a:rPr lang="en-US" sz="6000" dirty="0" err="1"/>
              <a:t>Load.In</a:t>
            </a:r>
            <a:r>
              <a:rPr lang="en-US" sz="6000" dirty="0"/>
              <a:t> Do </a:t>
            </a:r>
          </a:p>
          <a:p>
            <a:r>
              <a:rPr lang="en-US" sz="6000" dirty="0"/>
              <a:t>For You?</a:t>
            </a:r>
          </a:p>
        </p:txBody>
      </p:sp>
      <p:sp>
        <p:nvSpPr>
          <p:cNvPr id="2" name="Date Placeholder 1">
            <a:extLst>
              <a:ext uri="{FF2B5EF4-FFF2-40B4-BE49-F238E27FC236}">
                <a16:creationId xmlns:a16="http://schemas.microsoft.com/office/drawing/2014/main" id="{3A1DADDA-977B-4B57-B8AE-4731DB2631F5}"/>
              </a:ext>
            </a:extLst>
          </p:cNvPr>
          <p:cNvSpPr>
            <a:spLocks noGrp="1"/>
          </p:cNvSpPr>
          <p:nvPr>
            <p:ph type="dt" sz="half" idx="10"/>
          </p:nvPr>
        </p:nvSpPr>
        <p:spPr/>
        <p:txBody>
          <a:bodyPr/>
          <a:lstStyle/>
          <a:p>
            <a:fld id="{8BA68BDB-11E5-4A7E-AA70-ECC33EBC346E}" type="datetime1">
              <a:rPr lang="en-US" smtClean="0"/>
              <a:t>10/7/2020</a:t>
            </a:fld>
            <a:endParaRPr lang="en-US" dirty="0"/>
          </a:p>
        </p:txBody>
      </p:sp>
      <p:sp>
        <p:nvSpPr>
          <p:cNvPr id="6" name="Footer Placeholder 5">
            <a:extLst>
              <a:ext uri="{FF2B5EF4-FFF2-40B4-BE49-F238E27FC236}">
                <a16:creationId xmlns:a16="http://schemas.microsoft.com/office/drawing/2014/main" id="{FD63C7DA-8480-4191-A9B8-FAA137A95958}"/>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74330729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6753AF-BD24-4625-B58E-66A81BEF1DFF}"/>
              </a:ext>
            </a:extLst>
          </p:cNvPr>
          <p:cNvSpPr>
            <a:spLocks noGrp="1"/>
          </p:cNvSpPr>
          <p:nvPr>
            <p:ph type="title"/>
          </p:nvPr>
        </p:nvSpPr>
        <p:spPr>
          <a:xfrm>
            <a:off x="132805" y="27554"/>
            <a:ext cx="10515600" cy="823595"/>
          </a:xfrm>
        </p:spPr>
        <p:txBody>
          <a:bodyPr/>
          <a:lstStyle/>
          <a:p>
            <a:r>
              <a:rPr lang="en-US" dirty="0"/>
              <a:t>How will the solution help?</a:t>
            </a:r>
          </a:p>
        </p:txBody>
      </p:sp>
      <p:sp>
        <p:nvSpPr>
          <p:cNvPr id="2" name="Date Placeholder 1">
            <a:extLst>
              <a:ext uri="{FF2B5EF4-FFF2-40B4-BE49-F238E27FC236}">
                <a16:creationId xmlns:a16="http://schemas.microsoft.com/office/drawing/2014/main" id="{33225088-C8DD-4245-BABC-9600B46D4558}"/>
              </a:ext>
            </a:extLst>
          </p:cNvPr>
          <p:cNvSpPr>
            <a:spLocks noGrp="1"/>
          </p:cNvSpPr>
          <p:nvPr>
            <p:ph type="dt" sz="half" idx="10"/>
          </p:nvPr>
        </p:nvSpPr>
        <p:spPr/>
        <p:txBody>
          <a:bodyPr/>
          <a:lstStyle/>
          <a:p>
            <a:fld id="{A61A4AAC-CC1A-465E-9292-2B561E49B2FC}" type="datetime1">
              <a:rPr lang="en-US" smtClean="0"/>
              <a:t>10/7/2020</a:t>
            </a:fld>
            <a:endParaRPr lang="en-US" dirty="0"/>
          </a:p>
        </p:txBody>
      </p:sp>
      <p:sp>
        <p:nvSpPr>
          <p:cNvPr id="4" name="Footer Placeholder 3">
            <a:extLst>
              <a:ext uri="{FF2B5EF4-FFF2-40B4-BE49-F238E27FC236}">
                <a16:creationId xmlns:a16="http://schemas.microsoft.com/office/drawing/2014/main" id="{91A7A5C8-FE30-408A-8F5A-8A324163B8E3}"/>
              </a:ext>
            </a:extLst>
          </p:cNvPr>
          <p:cNvSpPr>
            <a:spLocks noGrp="1"/>
          </p:cNvSpPr>
          <p:nvPr>
            <p:ph type="ftr" sz="quarter" idx="11"/>
          </p:nvPr>
        </p:nvSpPr>
        <p:spPr/>
        <p:txBody>
          <a:bodyPr/>
          <a:lstStyle/>
          <a:p>
            <a:r>
              <a:rPr lang="en-US"/>
              <a:t>CS 410 – Team Yellow – Load.In – Feasibility </a:t>
            </a:r>
            <a:endParaRPr lang="en-US" dirty="0"/>
          </a:p>
        </p:txBody>
      </p:sp>
      <p:sp>
        <p:nvSpPr>
          <p:cNvPr id="3" name="Slide Number Placeholder 2">
            <a:extLst>
              <a:ext uri="{FF2B5EF4-FFF2-40B4-BE49-F238E27FC236}">
                <a16:creationId xmlns:a16="http://schemas.microsoft.com/office/drawing/2014/main" id="{7219E6E0-5E95-4CC6-AE33-A4B08D45ED47}"/>
              </a:ext>
            </a:extLst>
          </p:cNvPr>
          <p:cNvSpPr>
            <a:spLocks noGrp="1"/>
          </p:cNvSpPr>
          <p:nvPr>
            <p:ph type="sldNum" sz="quarter" idx="12"/>
          </p:nvPr>
        </p:nvSpPr>
        <p:spPr/>
        <p:txBody>
          <a:bodyPr/>
          <a:lstStyle/>
          <a:p>
            <a:fld id="{BC24384F-C969-491A-B746-B529BCC5F8BF}" type="slidenum">
              <a:rPr lang="en-US" smtClean="0"/>
              <a:t>16</a:t>
            </a:fld>
            <a:endParaRPr lang="en-US"/>
          </a:p>
        </p:txBody>
      </p:sp>
      <p:pic>
        <p:nvPicPr>
          <p:cNvPr id="6" name="Picture 5" descr="Diagram&#10;&#10;Description automatically generated">
            <a:extLst>
              <a:ext uri="{FF2B5EF4-FFF2-40B4-BE49-F238E27FC236}">
                <a16:creationId xmlns:a16="http://schemas.microsoft.com/office/drawing/2014/main" id="{E4B6B104-3CE5-4808-8746-249EB14256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5545" y="966651"/>
            <a:ext cx="6180910" cy="5364050"/>
          </a:xfrm>
          <a:prstGeom prst="rect">
            <a:avLst/>
          </a:prstGeom>
        </p:spPr>
      </p:pic>
    </p:spTree>
    <p:extLst>
      <p:ext uri="{BB962C8B-B14F-4D97-AF65-F5344CB8AC3E}">
        <p14:creationId xmlns:p14="http://schemas.microsoft.com/office/powerpoint/2010/main" val="4070334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19E6E0-5E95-4CC6-AE33-A4B08D45ED47}"/>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17</a:t>
            </a:fld>
            <a:endParaRPr lang="en-US"/>
          </a:p>
        </p:txBody>
      </p:sp>
      <p:sp>
        <p:nvSpPr>
          <p:cNvPr id="2" name="Date Placeholder 1">
            <a:extLst>
              <a:ext uri="{FF2B5EF4-FFF2-40B4-BE49-F238E27FC236}">
                <a16:creationId xmlns:a16="http://schemas.microsoft.com/office/drawing/2014/main" id="{33225088-C8DD-4245-BABC-9600B46D4558}"/>
              </a:ext>
            </a:extLst>
          </p:cNvPr>
          <p:cNvSpPr>
            <a:spLocks noGrp="1"/>
          </p:cNvSpPr>
          <p:nvPr>
            <p:ph type="dt" sz="half" idx="10"/>
          </p:nvPr>
        </p:nvSpPr>
        <p:spPr/>
        <p:txBody>
          <a:bodyPr/>
          <a:lstStyle/>
          <a:p>
            <a:fld id="{A61A4AAC-CC1A-465E-9292-2B561E49B2FC}" type="datetime1">
              <a:rPr lang="en-US" smtClean="0"/>
              <a:t>10/7/2020</a:t>
            </a:fld>
            <a:endParaRPr lang="en-US" dirty="0"/>
          </a:p>
        </p:txBody>
      </p:sp>
      <p:sp>
        <p:nvSpPr>
          <p:cNvPr id="4" name="Footer Placeholder 3">
            <a:extLst>
              <a:ext uri="{FF2B5EF4-FFF2-40B4-BE49-F238E27FC236}">
                <a16:creationId xmlns:a16="http://schemas.microsoft.com/office/drawing/2014/main" id="{91A7A5C8-FE30-408A-8F5A-8A324163B8E3}"/>
              </a:ext>
            </a:extLst>
          </p:cNvPr>
          <p:cNvSpPr>
            <a:spLocks noGrp="1"/>
          </p:cNvSpPr>
          <p:nvPr>
            <p:ph type="ftr" sz="quarter" idx="11"/>
          </p:nvPr>
        </p:nvSpPr>
        <p:spPr/>
        <p:txBody>
          <a:bodyPr/>
          <a:lstStyle/>
          <a:p>
            <a:r>
              <a:rPr lang="en-US"/>
              <a:t>CS 410 – Team Yellow – Load.In – Feasibility </a:t>
            </a:r>
            <a:endParaRPr lang="en-US" dirty="0"/>
          </a:p>
        </p:txBody>
      </p:sp>
      <p:pic>
        <p:nvPicPr>
          <p:cNvPr id="7" name="Picture 6">
            <a:extLst>
              <a:ext uri="{FF2B5EF4-FFF2-40B4-BE49-F238E27FC236}">
                <a16:creationId xmlns:a16="http://schemas.microsoft.com/office/drawing/2014/main" id="{3459ED4E-8A8B-40C2-ABDB-A3FE41362D5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17169" y="0"/>
            <a:ext cx="9957661" cy="6857999"/>
          </a:xfrm>
          <a:prstGeom prst="rect">
            <a:avLst/>
          </a:prstGeom>
        </p:spPr>
      </p:pic>
    </p:spTree>
    <p:extLst>
      <p:ext uri="{BB962C8B-B14F-4D97-AF65-F5344CB8AC3E}">
        <p14:creationId xmlns:p14="http://schemas.microsoft.com/office/powerpoint/2010/main" val="29507639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8C8997-4F25-4489-A192-6D4AFFB9E0B3}"/>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18</a:t>
            </a:fld>
            <a:endParaRPr lang="en-US"/>
          </a:p>
        </p:txBody>
      </p:sp>
      <p:pic>
        <p:nvPicPr>
          <p:cNvPr id="7" name="Picture 6" descr="Diagram&#10;&#10;Description automatically generated">
            <a:extLst>
              <a:ext uri="{FF2B5EF4-FFF2-40B4-BE49-F238E27FC236}">
                <a16:creationId xmlns:a16="http://schemas.microsoft.com/office/drawing/2014/main" id="{A27A0BCB-6586-4467-9948-5FAB90D556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7742" y="0"/>
            <a:ext cx="6916515" cy="6858000"/>
          </a:xfrm>
          <a:prstGeom prst="rect">
            <a:avLst/>
          </a:prstGeom>
        </p:spPr>
      </p:pic>
      <p:sp>
        <p:nvSpPr>
          <p:cNvPr id="2" name="Date Placeholder 1">
            <a:extLst>
              <a:ext uri="{FF2B5EF4-FFF2-40B4-BE49-F238E27FC236}">
                <a16:creationId xmlns:a16="http://schemas.microsoft.com/office/drawing/2014/main" id="{2E25987B-68C1-444C-9267-59A402FA3C0C}"/>
              </a:ext>
            </a:extLst>
          </p:cNvPr>
          <p:cNvSpPr>
            <a:spLocks noGrp="1"/>
          </p:cNvSpPr>
          <p:nvPr>
            <p:ph type="dt" sz="half" idx="10"/>
          </p:nvPr>
        </p:nvSpPr>
        <p:spPr/>
        <p:txBody>
          <a:bodyPr/>
          <a:lstStyle/>
          <a:p>
            <a:fld id="{6E16E3E2-0FCD-45AD-8EDE-FDA49E4CB76F}" type="datetime1">
              <a:rPr lang="en-US" smtClean="0"/>
              <a:t>10/7/2020</a:t>
            </a:fld>
            <a:endParaRPr lang="en-US" dirty="0"/>
          </a:p>
        </p:txBody>
      </p:sp>
      <p:sp>
        <p:nvSpPr>
          <p:cNvPr id="4" name="Footer Placeholder 3">
            <a:extLst>
              <a:ext uri="{FF2B5EF4-FFF2-40B4-BE49-F238E27FC236}">
                <a16:creationId xmlns:a16="http://schemas.microsoft.com/office/drawing/2014/main" id="{F729E4E3-ADDE-4BD3-8EE3-384AD7A49451}"/>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756221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81BB09-F488-4D9A-B32A-4F8077A43607}"/>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19</a:t>
            </a:fld>
            <a:endParaRPr lang="en-US"/>
          </a:p>
        </p:txBody>
      </p:sp>
      <p:sp>
        <p:nvSpPr>
          <p:cNvPr id="2" name="Date Placeholder 1">
            <a:extLst>
              <a:ext uri="{FF2B5EF4-FFF2-40B4-BE49-F238E27FC236}">
                <a16:creationId xmlns:a16="http://schemas.microsoft.com/office/drawing/2014/main" id="{CC0F73AF-07CB-41D1-8EFF-D86A9A2B58CB}"/>
              </a:ext>
            </a:extLst>
          </p:cNvPr>
          <p:cNvSpPr>
            <a:spLocks noGrp="1"/>
          </p:cNvSpPr>
          <p:nvPr>
            <p:ph type="dt" sz="half" idx="10"/>
          </p:nvPr>
        </p:nvSpPr>
        <p:spPr/>
        <p:txBody>
          <a:bodyPr/>
          <a:lstStyle/>
          <a:p>
            <a:fld id="{707F55A1-3226-4444-A0F7-1BDCB7331627}" type="datetime1">
              <a:rPr lang="en-US" smtClean="0"/>
              <a:t>10/7/2020</a:t>
            </a:fld>
            <a:endParaRPr lang="en-US" dirty="0"/>
          </a:p>
        </p:txBody>
      </p:sp>
      <p:sp>
        <p:nvSpPr>
          <p:cNvPr id="4" name="Footer Placeholder 3">
            <a:extLst>
              <a:ext uri="{FF2B5EF4-FFF2-40B4-BE49-F238E27FC236}">
                <a16:creationId xmlns:a16="http://schemas.microsoft.com/office/drawing/2014/main" id="{D3E9BDDD-4FF0-427A-894F-6B2C2CEC4FD2}"/>
              </a:ext>
            </a:extLst>
          </p:cNvPr>
          <p:cNvSpPr>
            <a:spLocks noGrp="1"/>
          </p:cNvSpPr>
          <p:nvPr>
            <p:ph type="ftr" sz="quarter" idx="11"/>
          </p:nvPr>
        </p:nvSpPr>
        <p:spPr/>
        <p:txBody>
          <a:bodyPr/>
          <a:lstStyle/>
          <a:p>
            <a:r>
              <a:rPr lang="en-US"/>
              <a:t>CS 410 – Team Yellow – Load.In – Feasibility </a:t>
            </a:r>
            <a:endParaRPr lang="en-US" dirty="0"/>
          </a:p>
        </p:txBody>
      </p:sp>
      <p:pic>
        <p:nvPicPr>
          <p:cNvPr id="6" name="Picture 5" descr="Graphical user interface, website&#10;&#10;Description automatically generated">
            <a:extLst>
              <a:ext uri="{FF2B5EF4-FFF2-40B4-BE49-F238E27FC236}">
                <a16:creationId xmlns:a16="http://schemas.microsoft.com/office/drawing/2014/main" id="{0839408A-F34F-45E4-A93F-D94160F094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1233" y="0"/>
            <a:ext cx="4309533" cy="6338953"/>
          </a:xfrm>
          <a:prstGeom prst="rect">
            <a:avLst/>
          </a:prstGeom>
        </p:spPr>
      </p:pic>
    </p:spTree>
    <p:extLst>
      <p:ext uri="{BB962C8B-B14F-4D97-AF65-F5344CB8AC3E}">
        <p14:creationId xmlns:p14="http://schemas.microsoft.com/office/powerpoint/2010/main" val="4136523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Give Your Move a Game Plan">
            <a:extLst>
              <a:ext uri="{FF2B5EF4-FFF2-40B4-BE49-F238E27FC236}">
                <a16:creationId xmlns:a16="http://schemas.microsoft.com/office/drawing/2014/main" id="{8EC581E3-2617-49C3-9B7D-56D621AEB723}"/>
              </a:ext>
            </a:extLst>
          </p:cNvPr>
          <p:cNvSpPr txBox="1">
            <a:spLocks/>
          </p:cNvSpPr>
          <p:nvPr/>
        </p:nvSpPr>
        <p:spPr>
          <a:xfrm>
            <a:off x="1500863" y="4289413"/>
            <a:ext cx="9187870" cy="412092"/>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spc="300" dirty="0"/>
              <a:t>Using AI and Computer Vision to </a:t>
            </a:r>
            <a:r>
              <a:rPr lang="en-US" sz="2000" b="1" spc="300" dirty="0"/>
              <a:t>give your move a game plan.</a:t>
            </a:r>
          </a:p>
        </p:txBody>
      </p:sp>
      <p:sp>
        <p:nvSpPr>
          <p:cNvPr id="2" name="Load.In">
            <a:extLst>
              <a:ext uri="{FF2B5EF4-FFF2-40B4-BE49-F238E27FC236}">
                <a16:creationId xmlns:a16="http://schemas.microsoft.com/office/drawing/2014/main" id="{DBE9A72B-9352-440C-8F83-D8D0989E0B70}"/>
              </a:ext>
            </a:extLst>
          </p:cNvPr>
          <p:cNvSpPr>
            <a:spLocks noGrp="1"/>
          </p:cNvSpPr>
          <p:nvPr>
            <p:ph type="ctrTitle"/>
          </p:nvPr>
        </p:nvSpPr>
        <p:spPr>
          <a:xfrm>
            <a:off x="3754369" y="3426856"/>
            <a:ext cx="4680858" cy="862557"/>
          </a:xfrm>
        </p:spPr>
        <p:txBody>
          <a:bodyPr>
            <a:noAutofit/>
          </a:bodyPr>
          <a:lstStyle/>
          <a:p>
            <a:r>
              <a:rPr lang="en-US" sz="7200" b="1" spc="300" dirty="0"/>
              <a:t>Load.in</a:t>
            </a:r>
          </a:p>
        </p:txBody>
      </p:sp>
      <p:sp>
        <p:nvSpPr>
          <p:cNvPr id="3" name="Info">
            <a:extLst>
              <a:ext uri="{FF2B5EF4-FFF2-40B4-BE49-F238E27FC236}">
                <a16:creationId xmlns:a16="http://schemas.microsoft.com/office/drawing/2014/main" id="{A5DD4B51-ADC0-41E3-A87A-DEBA67EE9A4E}"/>
              </a:ext>
            </a:extLst>
          </p:cNvPr>
          <p:cNvSpPr>
            <a:spLocks noGrp="1"/>
          </p:cNvSpPr>
          <p:nvPr>
            <p:ph type="subTitle" idx="1"/>
          </p:nvPr>
        </p:nvSpPr>
        <p:spPr>
          <a:xfrm>
            <a:off x="8931817" y="5140382"/>
            <a:ext cx="3071949" cy="1129937"/>
          </a:xfrm>
        </p:spPr>
        <p:txBody>
          <a:bodyPr>
            <a:noAutofit/>
          </a:bodyPr>
          <a:lstStyle/>
          <a:p>
            <a:pPr algn="r"/>
            <a:r>
              <a:rPr lang="en-US" sz="2000" b="1" dirty="0"/>
              <a:t>Team Yellow</a:t>
            </a:r>
          </a:p>
          <a:p>
            <a:pPr algn="r"/>
            <a:r>
              <a:rPr lang="en-US" sz="2000" b="1" dirty="0"/>
              <a:t>Feasibility Presentation</a:t>
            </a:r>
          </a:p>
          <a:p>
            <a:pPr algn="r"/>
            <a:r>
              <a:rPr lang="en-US" sz="2000" b="1" dirty="0"/>
              <a:t>Old Dominion University</a:t>
            </a:r>
          </a:p>
          <a:p>
            <a:pPr algn="r"/>
            <a:fld id="{E6BE898A-3414-4F3C-A1B4-3067595AE196}" type="datetime1">
              <a:rPr lang="en-US" sz="2000" b="1" smtClean="0"/>
              <a:t>10/7/2020</a:t>
            </a:fld>
            <a:endParaRPr lang="en-US" sz="2000" b="1" dirty="0"/>
          </a:p>
        </p:txBody>
      </p:sp>
      <p:grpSp>
        <p:nvGrpSpPr>
          <p:cNvPr id="39" name="Rising Logo">
            <a:extLst>
              <a:ext uri="{FF2B5EF4-FFF2-40B4-BE49-F238E27FC236}">
                <a16:creationId xmlns:a16="http://schemas.microsoft.com/office/drawing/2014/main" id="{042B53F2-34BD-40AD-9379-E3F35CAC1E50}"/>
              </a:ext>
            </a:extLst>
          </p:cNvPr>
          <p:cNvGrpSpPr/>
          <p:nvPr/>
        </p:nvGrpSpPr>
        <p:grpSpPr>
          <a:xfrm>
            <a:off x="5381562" y="2711814"/>
            <a:ext cx="1428873" cy="1432227"/>
            <a:chOff x="5638798" y="2453973"/>
            <a:chExt cx="1428873" cy="1432227"/>
          </a:xfrm>
        </p:grpSpPr>
        <p:sp>
          <p:nvSpPr>
            <p:cNvPr id="28" name="Rectangle: Rounded Corners 27">
              <a:extLst>
                <a:ext uri="{FF2B5EF4-FFF2-40B4-BE49-F238E27FC236}">
                  <a16:creationId xmlns:a16="http://schemas.microsoft.com/office/drawing/2014/main" id="{D7C6B570-1629-4743-9880-35F982FEEFBD}"/>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7C9E2751-25C4-4887-8CB6-8F3C164B2F8A}"/>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F19BC4C3-9B0A-405B-82C0-57E0D07AB38A}"/>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8AA060F3-5543-4105-A101-11442A1477EB}"/>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5A311400-00FA-44C2-A9EE-65A8BF56EEC7}"/>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6A28F8E8-986A-4429-A111-379E9245E6EC}"/>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AD373F84-50AF-4888-B387-69F7E56915CD}"/>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Starting Point">
            <a:extLst>
              <a:ext uri="{FF2B5EF4-FFF2-40B4-BE49-F238E27FC236}">
                <a16:creationId xmlns:a16="http://schemas.microsoft.com/office/drawing/2014/main" id="{3407B622-4FD6-4CA8-ACD5-371E27AA7F7A}"/>
              </a:ext>
            </a:extLst>
          </p:cNvPr>
          <p:cNvGrpSpPr/>
          <p:nvPr/>
        </p:nvGrpSpPr>
        <p:grpSpPr>
          <a:xfrm>
            <a:off x="0" y="-2144"/>
            <a:ext cx="12192000" cy="6858000"/>
            <a:chOff x="1203" y="0"/>
            <a:chExt cx="12192000" cy="6858000"/>
          </a:xfrm>
        </p:grpSpPr>
        <p:sp>
          <p:nvSpPr>
            <p:cNvPr id="49" name="Rectangle 48">
              <a:extLst>
                <a:ext uri="{FF2B5EF4-FFF2-40B4-BE49-F238E27FC236}">
                  <a16:creationId xmlns:a16="http://schemas.microsoft.com/office/drawing/2014/main" id="{E0F47675-DCBC-4572-AC54-21A4858BA550}"/>
                </a:ext>
              </a:extLst>
            </p:cNvPr>
            <p:cNvSpPr/>
            <p:nvPr/>
          </p:nvSpPr>
          <p:spPr>
            <a:xfrm>
              <a:off x="1203" y="0"/>
              <a:ext cx="12192000" cy="685800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FD2BB2A9-3140-4DD0-8675-0DC9CB48274B}"/>
                </a:ext>
              </a:extLst>
            </p:cNvPr>
            <p:cNvGrpSpPr/>
            <p:nvPr/>
          </p:nvGrpSpPr>
          <p:grpSpPr>
            <a:xfrm>
              <a:off x="5381563" y="2712616"/>
              <a:ext cx="1428873" cy="1432227"/>
              <a:chOff x="5640001" y="2453973"/>
              <a:chExt cx="1428873" cy="1432227"/>
            </a:xfrm>
          </p:grpSpPr>
          <p:sp>
            <p:nvSpPr>
              <p:cNvPr id="41" name="Rectangle: Rounded Corners 40">
                <a:extLst>
                  <a:ext uri="{FF2B5EF4-FFF2-40B4-BE49-F238E27FC236}">
                    <a16:creationId xmlns:a16="http://schemas.microsoft.com/office/drawing/2014/main" id="{F24AD51D-F9FA-49F7-B3F2-60E7D7378C32}"/>
                  </a:ext>
                </a:extLst>
              </p:cNvPr>
              <p:cNvSpPr/>
              <p:nvPr/>
            </p:nvSpPr>
            <p:spPr>
              <a:xfrm>
                <a:off x="5640002"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82E270F2-F219-4D02-BC44-D3D864464DD2}"/>
                  </a:ext>
                </a:extLst>
              </p:cNvPr>
              <p:cNvSpPr/>
              <p:nvPr/>
            </p:nvSpPr>
            <p:spPr>
              <a:xfrm>
                <a:off x="5640001"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Rounded Corners 42">
                <a:extLst>
                  <a:ext uri="{FF2B5EF4-FFF2-40B4-BE49-F238E27FC236}">
                    <a16:creationId xmlns:a16="http://schemas.microsoft.com/office/drawing/2014/main" id="{44A5ED4C-272E-4D21-B115-217422C59387}"/>
                  </a:ext>
                </a:extLst>
              </p:cNvPr>
              <p:cNvSpPr/>
              <p:nvPr/>
            </p:nvSpPr>
            <p:spPr>
              <a:xfrm>
                <a:off x="6152069"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D35F1B0B-854D-48BB-85D7-99E81ED9C192}"/>
                  </a:ext>
                </a:extLst>
              </p:cNvPr>
              <p:cNvSpPr/>
              <p:nvPr/>
            </p:nvSpPr>
            <p:spPr>
              <a:xfrm>
                <a:off x="5640001"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A8431AE3-20E5-4BB5-95E9-EFBFC9585B73}"/>
                  </a:ext>
                </a:extLst>
              </p:cNvPr>
              <p:cNvSpPr/>
              <p:nvPr/>
            </p:nvSpPr>
            <p:spPr>
              <a:xfrm>
                <a:off x="5640001"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81AED0D8-531A-4DB6-85CC-743C1E20016C}"/>
                  </a:ext>
                </a:extLst>
              </p:cNvPr>
              <p:cNvSpPr/>
              <p:nvPr/>
            </p:nvSpPr>
            <p:spPr>
              <a:xfrm>
                <a:off x="666653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8" name="Falling Block">
            <a:extLst>
              <a:ext uri="{FF2B5EF4-FFF2-40B4-BE49-F238E27FC236}">
                <a16:creationId xmlns:a16="http://schemas.microsoft.com/office/drawing/2014/main" id="{EB29CB39-E439-4361-9BF1-05DEAB8DFD8A}"/>
              </a:ext>
            </a:extLst>
          </p:cNvPr>
          <p:cNvSpPr/>
          <p:nvPr/>
        </p:nvSpPr>
        <p:spPr>
          <a:xfrm>
            <a:off x="5893631" y="-128809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19B3985-2315-4E75-AFA5-0C78928816E2}"/>
              </a:ext>
            </a:extLst>
          </p:cNvPr>
          <p:cNvSpPr/>
          <p:nvPr/>
        </p:nvSpPr>
        <p:spPr>
          <a:xfrm>
            <a:off x="0" y="6008914"/>
            <a:ext cx="885371" cy="849086"/>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510527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grpId="0" nodeType="withEffect" p14:presetBounceEnd="37500">
                                      <p:stCondLst>
                                        <p:cond delay="0"/>
                                      </p:stCondLst>
                                      <p:childTnLst>
                                        <p:animMotion origin="layout" path="M 2.08333E-7 3.33333E-6 L 0.00013 0.65833 " pathEditMode="relative" rAng="0" ptsTypes="AA" p14:bounceEnd="37500">
                                          <p:cBhvr>
                                            <p:cTn id="6" dur="1500" fill="hold"/>
                                            <p:tgtEl>
                                              <p:spTgt spid="48"/>
                                            </p:tgtEl>
                                            <p:attrNameLst>
                                              <p:attrName>ppt_x</p:attrName>
                                              <p:attrName>ppt_y</p:attrName>
                                            </p:attrNameLst>
                                          </p:cBhvr>
                                          <p:rCtr x="0" y="32917"/>
                                        </p:animMotion>
                                      </p:childTnLst>
                                    </p:cTn>
                                  </p:par>
                                  <p:par>
                                    <p:cTn id="7" presetID="8" presetClass="emph" presetSubtype="0" decel="100000" fill="hold" grpId="1" nodeType="withEffect">
                                      <p:stCondLst>
                                        <p:cond delay="0"/>
                                      </p:stCondLst>
                                      <p:childTnLst>
                                        <p:animRot by="129600000">
                                          <p:cBhvr>
                                            <p:cTn id="8" dur="2000" fill="hold"/>
                                            <p:tgtEl>
                                              <p:spTgt spid="48"/>
                                            </p:tgtEl>
                                            <p:attrNameLst>
                                              <p:attrName>r</p:attrName>
                                            </p:attrNameLst>
                                          </p:cBhvr>
                                        </p:animRot>
                                      </p:childTnLst>
                                    </p:cTn>
                                  </p:par>
                                  <p:par>
                                    <p:cTn id="9" presetID="1" presetClass="exit" presetSubtype="0" fill="hold" grpId="2" nodeType="withEffect">
                                      <p:stCondLst>
                                        <p:cond delay="2000"/>
                                      </p:stCondLst>
                                      <p:childTnLst>
                                        <p:set>
                                          <p:cBhvr>
                                            <p:cTn id="10" dur="1" fill="hold">
                                              <p:stCondLst>
                                                <p:cond delay="0"/>
                                              </p:stCondLst>
                                            </p:cTn>
                                            <p:tgtEl>
                                              <p:spTgt spid="48"/>
                                            </p:tgtEl>
                                            <p:attrNameLst>
                                              <p:attrName>style.visibility</p:attrName>
                                            </p:attrNameLst>
                                          </p:cBhvr>
                                          <p:to>
                                            <p:strVal val="hidden"/>
                                          </p:to>
                                        </p:set>
                                      </p:childTnLst>
                                    </p:cTn>
                                  </p:par>
                                  <p:par>
                                    <p:cTn id="11" presetID="1" presetClass="exit" presetSubtype="0" fill="hold" nodeType="withEffect">
                                      <p:stCondLst>
                                        <p:cond delay="2000"/>
                                      </p:stCondLst>
                                      <p:childTnLst>
                                        <p:set>
                                          <p:cBhvr>
                                            <p:cTn id="12" dur="1" fill="hold">
                                              <p:stCondLst>
                                                <p:cond delay="0"/>
                                              </p:stCondLst>
                                            </p:cTn>
                                            <p:tgtEl>
                                              <p:spTgt spid="6"/>
                                            </p:tgtEl>
                                            <p:attrNameLst>
                                              <p:attrName>style.visibility</p:attrName>
                                            </p:attrNameLst>
                                          </p:cBhvr>
                                          <p:to>
                                            <p:strVal val="hidden"/>
                                          </p:to>
                                        </p:set>
                                      </p:childTnLst>
                                    </p:cTn>
                                  </p:par>
                                  <p:par>
                                    <p:cTn id="13" presetID="42" presetClass="path" presetSubtype="0" accel="50000" decel="50000" fill="hold" nodeType="withEffect">
                                      <p:stCondLst>
                                        <p:cond delay="2000"/>
                                      </p:stCondLst>
                                      <p:childTnLst>
                                        <p:animMotion origin="layout" path="M 0 1.48148E-6 L 0 -0.16111 " pathEditMode="relative" rAng="0" ptsTypes="AA">
                                          <p:cBhvr>
                                            <p:cTn id="14" dur="1500" fill="hold"/>
                                            <p:tgtEl>
                                              <p:spTgt spid="39"/>
                                            </p:tgtEl>
                                            <p:attrNameLst>
                                              <p:attrName>ppt_x</p:attrName>
                                              <p:attrName>ppt_y</p:attrName>
                                            </p:attrNameLst>
                                          </p:cBhvr>
                                          <p:rCtr x="0" y="-8056"/>
                                        </p:animMotion>
                                      </p:childTnLst>
                                    </p:cTn>
                                  </p:par>
                                  <p:par>
                                    <p:cTn id="15" presetID="10" presetClass="entr" presetSubtype="0" fill="hold" grpId="0" nodeType="withEffect">
                                      <p:stCondLst>
                                        <p:cond delay="2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par>
                                    <p:cTn id="18" presetID="10" presetClass="entr" presetSubtype="0" fill="hold" grpId="0" nodeType="withEffect">
                                      <p:stCondLst>
                                        <p:cond delay="220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500"/>
                                            <p:tgtEl>
                                              <p:spTgt spid="3">
                                                <p:txEl>
                                                  <p:pRg st="0" end="0"/>
                                                </p:txEl>
                                              </p:spTgt>
                                            </p:tgtEl>
                                          </p:cBhvr>
                                        </p:animEffect>
                                      </p:childTnLst>
                                    </p:cTn>
                                  </p:par>
                                  <p:par>
                                    <p:cTn id="21" presetID="10" presetClass="entr" presetSubtype="0" fill="hold" grpId="0" nodeType="withEffect">
                                      <p:stCondLst>
                                        <p:cond delay="220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1500"/>
                                            <p:tgtEl>
                                              <p:spTgt spid="3">
                                                <p:txEl>
                                                  <p:pRg st="1" end="1"/>
                                                </p:txEl>
                                              </p:spTgt>
                                            </p:tgtEl>
                                          </p:cBhvr>
                                        </p:animEffect>
                                      </p:childTnLst>
                                    </p:cTn>
                                  </p:par>
                                  <p:par>
                                    <p:cTn id="24" presetID="10" presetClass="entr" presetSubtype="0" fill="hold" grpId="0" nodeType="withEffect">
                                      <p:stCondLst>
                                        <p:cond delay="230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500"/>
                                            <p:tgtEl>
                                              <p:spTgt spid="3">
                                                <p:txEl>
                                                  <p:pRg st="2" end="2"/>
                                                </p:txEl>
                                              </p:spTgt>
                                            </p:tgtEl>
                                          </p:cBhvr>
                                        </p:animEffect>
                                      </p:childTnLst>
                                    </p:cTn>
                                  </p:par>
                                  <p:par>
                                    <p:cTn id="27" presetID="10" presetClass="entr" presetSubtype="0" fill="hold" grpId="0" nodeType="withEffect">
                                      <p:stCondLst>
                                        <p:cond delay="230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500"/>
                                            <p:tgtEl>
                                              <p:spTgt spid="3">
                                                <p:txEl>
                                                  <p:pRg st="3" end="3"/>
                                                </p:txEl>
                                              </p:spTgt>
                                            </p:tgtEl>
                                          </p:cBhvr>
                                        </p:animEffect>
                                      </p:childTnLst>
                                    </p:cTn>
                                  </p:par>
                                  <p:par>
                                    <p:cTn id="30" presetID="10" presetClass="entr" presetSubtype="0" fill="hold" grpId="0" nodeType="withEffect">
                                      <p:stCondLst>
                                        <p:cond delay="230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8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 grpId="0"/>
          <p:bldP spid="3" grpId="0" uiExpand="1" build="p"/>
          <p:bldP spid="48" grpId="0" animBg="1"/>
          <p:bldP spid="48" grpId="1" animBg="1"/>
          <p:bldP spid="48" grpId="2"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grpId="0" nodeType="withEffect">
                                      <p:stCondLst>
                                        <p:cond delay="0"/>
                                      </p:stCondLst>
                                      <p:childTnLst>
                                        <p:animMotion origin="layout" path="M 2.08333E-7 3.33333E-6 L 0.00013 0.65833 " pathEditMode="relative" rAng="0" ptsTypes="AA">
                                          <p:cBhvr>
                                            <p:cTn id="6" dur="1500" fill="hold"/>
                                            <p:tgtEl>
                                              <p:spTgt spid="48"/>
                                            </p:tgtEl>
                                            <p:attrNameLst>
                                              <p:attrName>ppt_x</p:attrName>
                                              <p:attrName>ppt_y</p:attrName>
                                            </p:attrNameLst>
                                          </p:cBhvr>
                                          <p:rCtr x="0" y="32917"/>
                                        </p:animMotion>
                                      </p:childTnLst>
                                    </p:cTn>
                                  </p:par>
                                  <p:par>
                                    <p:cTn id="7" presetID="8" presetClass="emph" presetSubtype="0" decel="100000" fill="hold" grpId="1" nodeType="withEffect">
                                      <p:stCondLst>
                                        <p:cond delay="0"/>
                                      </p:stCondLst>
                                      <p:childTnLst>
                                        <p:animRot by="129600000">
                                          <p:cBhvr>
                                            <p:cTn id="8" dur="2000" fill="hold"/>
                                            <p:tgtEl>
                                              <p:spTgt spid="48"/>
                                            </p:tgtEl>
                                            <p:attrNameLst>
                                              <p:attrName>r</p:attrName>
                                            </p:attrNameLst>
                                          </p:cBhvr>
                                        </p:animRot>
                                      </p:childTnLst>
                                    </p:cTn>
                                  </p:par>
                                  <p:par>
                                    <p:cTn id="9" presetID="1" presetClass="exit" presetSubtype="0" fill="hold" grpId="2" nodeType="withEffect">
                                      <p:stCondLst>
                                        <p:cond delay="2000"/>
                                      </p:stCondLst>
                                      <p:childTnLst>
                                        <p:set>
                                          <p:cBhvr>
                                            <p:cTn id="10" dur="1" fill="hold">
                                              <p:stCondLst>
                                                <p:cond delay="0"/>
                                              </p:stCondLst>
                                            </p:cTn>
                                            <p:tgtEl>
                                              <p:spTgt spid="48"/>
                                            </p:tgtEl>
                                            <p:attrNameLst>
                                              <p:attrName>style.visibility</p:attrName>
                                            </p:attrNameLst>
                                          </p:cBhvr>
                                          <p:to>
                                            <p:strVal val="hidden"/>
                                          </p:to>
                                        </p:set>
                                      </p:childTnLst>
                                    </p:cTn>
                                  </p:par>
                                  <p:par>
                                    <p:cTn id="11" presetID="1" presetClass="exit" presetSubtype="0" fill="hold" nodeType="withEffect">
                                      <p:stCondLst>
                                        <p:cond delay="2000"/>
                                      </p:stCondLst>
                                      <p:childTnLst>
                                        <p:set>
                                          <p:cBhvr>
                                            <p:cTn id="12" dur="1" fill="hold">
                                              <p:stCondLst>
                                                <p:cond delay="0"/>
                                              </p:stCondLst>
                                            </p:cTn>
                                            <p:tgtEl>
                                              <p:spTgt spid="6"/>
                                            </p:tgtEl>
                                            <p:attrNameLst>
                                              <p:attrName>style.visibility</p:attrName>
                                            </p:attrNameLst>
                                          </p:cBhvr>
                                          <p:to>
                                            <p:strVal val="hidden"/>
                                          </p:to>
                                        </p:set>
                                      </p:childTnLst>
                                    </p:cTn>
                                  </p:par>
                                  <p:par>
                                    <p:cTn id="13" presetID="42" presetClass="path" presetSubtype="0" accel="50000" decel="50000" fill="hold" nodeType="withEffect">
                                      <p:stCondLst>
                                        <p:cond delay="2000"/>
                                      </p:stCondLst>
                                      <p:childTnLst>
                                        <p:animMotion origin="layout" path="M 0 1.48148E-6 L 0 -0.16111 " pathEditMode="relative" rAng="0" ptsTypes="AA">
                                          <p:cBhvr>
                                            <p:cTn id="14" dur="1500" fill="hold"/>
                                            <p:tgtEl>
                                              <p:spTgt spid="39"/>
                                            </p:tgtEl>
                                            <p:attrNameLst>
                                              <p:attrName>ppt_x</p:attrName>
                                              <p:attrName>ppt_y</p:attrName>
                                            </p:attrNameLst>
                                          </p:cBhvr>
                                          <p:rCtr x="0" y="-8056"/>
                                        </p:animMotion>
                                      </p:childTnLst>
                                    </p:cTn>
                                  </p:par>
                                  <p:par>
                                    <p:cTn id="15" presetID="10" presetClass="entr" presetSubtype="0" fill="hold" grpId="0" nodeType="withEffect">
                                      <p:stCondLst>
                                        <p:cond delay="2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par>
                                    <p:cTn id="18" presetID="10" presetClass="entr" presetSubtype="0" fill="hold" grpId="0" nodeType="withEffect">
                                      <p:stCondLst>
                                        <p:cond delay="220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500"/>
                                            <p:tgtEl>
                                              <p:spTgt spid="3">
                                                <p:txEl>
                                                  <p:pRg st="0" end="0"/>
                                                </p:txEl>
                                              </p:spTgt>
                                            </p:tgtEl>
                                          </p:cBhvr>
                                        </p:animEffect>
                                      </p:childTnLst>
                                    </p:cTn>
                                  </p:par>
                                  <p:par>
                                    <p:cTn id="21" presetID="10" presetClass="entr" presetSubtype="0" fill="hold" grpId="0" nodeType="withEffect">
                                      <p:stCondLst>
                                        <p:cond delay="220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1500"/>
                                            <p:tgtEl>
                                              <p:spTgt spid="3">
                                                <p:txEl>
                                                  <p:pRg st="1" end="1"/>
                                                </p:txEl>
                                              </p:spTgt>
                                            </p:tgtEl>
                                          </p:cBhvr>
                                        </p:animEffect>
                                      </p:childTnLst>
                                    </p:cTn>
                                  </p:par>
                                  <p:par>
                                    <p:cTn id="24" presetID="10" presetClass="entr" presetSubtype="0" fill="hold" grpId="0" nodeType="withEffect">
                                      <p:stCondLst>
                                        <p:cond delay="230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500"/>
                                            <p:tgtEl>
                                              <p:spTgt spid="3">
                                                <p:txEl>
                                                  <p:pRg st="2" end="2"/>
                                                </p:txEl>
                                              </p:spTgt>
                                            </p:tgtEl>
                                          </p:cBhvr>
                                        </p:animEffect>
                                      </p:childTnLst>
                                    </p:cTn>
                                  </p:par>
                                  <p:par>
                                    <p:cTn id="27" presetID="10" presetClass="entr" presetSubtype="0" fill="hold" grpId="0" nodeType="withEffect">
                                      <p:stCondLst>
                                        <p:cond delay="230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500"/>
                                            <p:tgtEl>
                                              <p:spTgt spid="3">
                                                <p:txEl>
                                                  <p:pRg st="3" end="3"/>
                                                </p:txEl>
                                              </p:spTgt>
                                            </p:tgtEl>
                                          </p:cBhvr>
                                        </p:animEffect>
                                      </p:childTnLst>
                                    </p:cTn>
                                  </p:par>
                                  <p:par>
                                    <p:cTn id="30" presetID="10" presetClass="entr" presetSubtype="0" fill="hold" grpId="0" nodeType="withEffect">
                                      <p:stCondLst>
                                        <p:cond delay="230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8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 grpId="0"/>
          <p:bldP spid="3" grpId="0" uiExpand="1" build="p"/>
          <p:bldP spid="48" grpId="0" animBg="1"/>
          <p:bldP spid="48" grpId="1" animBg="1"/>
          <p:bldP spid="48" grpId="2"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47E2D8-A2F9-4BF3-9080-B333D26F9BC0}"/>
              </a:ext>
            </a:extLst>
          </p:cNvPr>
          <p:cNvSpPr>
            <a:spLocks noGrp="1"/>
          </p:cNvSpPr>
          <p:nvPr>
            <p:ph type="title"/>
          </p:nvPr>
        </p:nvSpPr>
        <p:spPr>
          <a:xfrm>
            <a:off x="237309" y="0"/>
            <a:ext cx="10515600" cy="1325563"/>
          </a:xfrm>
        </p:spPr>
        <p:txBody>
          <a:bodyPr/>
          <a:lstStyle/>
          <a:p>
            <a:r>
              <a:rPr lang="en-US" dirty="0"/>
              <a:t>Major Functional Components</a:t>
            </a:r>
          </a:p>
        </p:txBody>
      </p:sp>
      <p:sp>
        <p:nvSpPr>
          <p:cNvPr id="2" name="Date Placeholder 1">
            <a:extLst>
              <a:ext uri="{FF2B5EF4-FFF2-40B4-BE49-F238E27FC236}">
                <a16:creationId xmlns:a16="http://schemas.microsoft.com/office/drawing/2014/main" id="{2D4C9B31-34B6-41F7-BD38-ECF3AF84E603}"/>
              </a:ext>
            </a:extLst>
          </p:cNvPr>
          <p:cNvSpPr>
            <a:spLocks noGrp="1"/>
          </p:cNvSpPr>
          <p:nvPr>
            <p:ph type="dt" sz="half" idx="10"/>
          </p:nvPr>
        </p:nvSpPr>
        <p:spPr/>
        <p:txBody>
          <a:bodyPr/>
          <a:lstStyle/>
          <a:p>
            <a:fld id="{69F74438-06E8-45E7-8DB5-45408063E54E}" type="datetime1">
              <a:rPr lang="en-US" smtClean="0"/>
              <a:t>10/7/2020</a:t>
            </a:fld>
            <a:endParaRPr lang="en-US" dirty="0"/>
          </a:p>
        </p:txBody>
      </p:sp>
      <p:sp>
        <p:nvSpPr>
          <p:cNvPr id="4" name="Footer Placeholder 3">
            <a:extLst>
              <a:ext uri="{FF2B5EF4-FFF2-40B4-BE49-F238E27FC236}">
                <a16:creationId xmlns:a16="http://schemas.microsoft.com/office/drawing/2014/main" id="{7A4ABF73-BEDC-441F-ADB3-FFFC05BE9B39}"/>
              </a:ext>
            </a:extLst>
          </p:cNvPr>
          <p:cNvSpPr>
            <a:spLocks noGrp="1"/>
          </p:cNvSpPr>
          <p:nvPr>
            <p:ph type="ftr" sz="quarter" idx="11"/>
          </p:nvPr>
        </p:nvSpPr>
        <p:spPr/>
        <p:txBody>
          <a:bodyPr/>
          <a:lstStyle/>
          <a:p>
            <a:r>
              <a:rPr lang="en-US"/>
              <a:t>CS 410 – Team Yellow – Load.In – Feasibility </a:t>
            </a:r>
            <a:endParaRPr lang="en-US" dirty="0"/>
          </a:p>
        </p:txBody>
      </p:sp>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p:txBody>
          <a:bodyPr/>
          <a:lstStyle/>
          <a:p>
            <a:fld id="{BC24384F-C969-491A-B746-B529BCC5F8BF}" type="slidenum">
              <a:rPr lang="en-US" smtClean="0"/>
              <a:t>20</a:t>
            </a:fld>
            <a:endParaRPr lang="en-US"/>
          </a:p>
        </p:txBody>
      </p:sp>
      <p:pic>
        <p:nvPicPr>
          <p:cNvPr id="7" name="Picture 6" descr="Graphical user interface&#10;&#10;Description automatically generated">
            <a:extLst>
              <a:ext uri="{FF2B5EF4-FFF2-40B4-BE49-F238E27FC236}">
                <a16:creationId xmlns:a16="http://schemas.microsoft.com/office/drawing/2014/main" id="{42A98EBD-D986-4EE7-8A50-36D2006215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987" y="1185862"/>
            <a:ext cx="10106025" cy="4486275"/>
          </a:xfrm>
          <a:prstGeom prst="rect">
            <a:avLst/>
          </a:prstGeom>
        </p:spPr>
      </p:pic>
    </p:spTree>
    <p:extLst>
      <p:ext uri="{BB962C8B-B14F-4D97-AF65-F5344CB8AC3E}">
        <p14:creationId xmlns:p14="http://schemas.microsoft.com/office/powerpoint/2010/main" val="98717079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CA6B9-B818-4E2B-8784-DA67BE51668B}"/>
              </a:ext>
            </a:extLst>
          </p:cNvPr>
          <p:cNvSpPr>
            <a:spLocks noGrp="1"/>
          </p:cNvSpPr>
          <p:nvPr>
            <p:ph type="title"/>
          </p:nvPr>
        </p:nvSpPr>
        <p:spPr>
          <a:xfrm>
            <a:off x="157975" y="225078"/>
            <a:ext cx="4297156" cy="687383"/>
          </a:xfrm>
        </p:spPr>
        <p:txBody>
          <a:bodyPr>
            <a:normAutofit fontScale="90000"/>
          </a:bodyPr>
          <a:lstStyle/>
          <a:p>
            <a:r>
              <a:rPr lang="en-US" dirty="0"/>
              <a:t>Feedback Loop</a:t>
            </a:r>
          </a:p>
        </p:txBody>
      </p:sp>
      <p:sp>
        <p:nvSpPr>
          <p:cNvPr id="3" name="Date Placeholder 2">
            <a:extLst>
              <a:ext uri="{FF2B5EF4-FFF2-40B4-BE49-F238E27FC236}">
                <a16:creationId xmlns:a16="http://schemas.microsoft.com/office/drawing/2014/main" id="{518AADA9-A3C7-479C-AA80-053BA37049A7}"/>
              </a:ext>
            </a:extLst>
          </p:cNvPr>
          <p:cNvSpPr>
            <a:spLocks noGrp="1"/>
          </p:cNvSpPr>
          <p:nvPr>
            <p:ph type="dt" sz="half" idx="10"/>
          </p:nvPr>
        </p:nvSpPr>
        <p:spPr/>
        <p:txBody>
          <a:bodyPr/>
          <a:lstStyle/>
          <a:p>
            <a:fld id="{4117C24B-5EE4-4601-9610-EE3CBE771EDE}" type="datetime1">
              <a:rPr lang="en-US" smtClean="0"/>
              <a:t>10/7/2020</a:t>
            </a:fld>
            <a:endParaRPr lang="en-US" dirty="0"/>
          </a:p>
        </p:txBody>
      </p:sp>
      <p:sp>
        <p:nvSpPr>
          <p:cNvPr id="4" name="Footer Placeholder 3">
            <a:extLst>
              <a:ext uri="{FF2B5EF4-FFF2-40B4-BE49-F238E27FC236}">
                <a16:creationId xmlns:a16="http://schemas.microsoft.com/office/drawing/2014/main" id="{4383B439-7866-448B-89A9-FEB19C5F2725}"/>
              </a:ext>
            </a:extLst>
          </p:cNvPr>
          <p:cNvSpPr>
            <a:spLocks noGrp="1"/>
          </p:cNvSpPr>
          <p:nvPr>
            <p:ph type="ftr" sz="quarter" idx="11"/>
          </p:nvPr>
        </p:nvSpPr>
        <p:spPr/>
        <p:txBody>
          <a:bodyPr/>
          <a:lstStyle/>
          <a:p>
            <a:r>
              <a:rPr lang="en-US" dirty="0"/>
              <a:t>CS 410 – Team Yellow – </a:t>
            </a:r>
            <a:r>
              <a:rPr lang="en-US" dirty="0" err="1"/>
              <a:t>Load.In</a:t>
            </a:r>
            <a:r>
              <a:rPr lang="en-US" dirty="0"/>
              <a:t> – Feasibility </a:t>
            </a:r>
          </a:p>
        </p:txBody>
      </p:sp>
      <p:sp>
        <p:nvSpPr>
          <p:cNvPr id="5" name="Slide Number Placeholder 4">
            <a:extLst>
              <a:ext uri="{FF2B5EF4-FFF2-40B4-BE49-F238E27FC236}">
                <a16:creationId xmlns:a16="http://schemas.microsoft.com/office/drawing/2014/main" id="{4484FC80-FD67-4DB3-9E4A-6B4931D18429}"/>
              </a:ext>
            </a:extLst>
          </p:cNvPr>
          <p:cNvSpPr>
            <a:spLocks noGrp="1"/>
          </p:cNvSpPr>
          <p:nvPr>
            <p:ph type="sldNum" sz="quarter" idx="12"/>
          </p:nvPr>
        </p:nvSpPr>
        <p:spPr/>
        <p:txBody>
          <a:bodyPr/>
          <a:lstStyle/>
          <a:p>
            <a:fld id="{BC24384F-C969-491A-B746-B529BCC5F8BF}" type="slidenum">
              <a:rPr lang="en-US" smtClean="0"/>
              <a:pPr/>
              <a:t>21</a:t>
            </a:fld>
            <a:endParaRPr lang="en-US" dirty="0"/>
          </a:p>
        </p:txBody>
      </p:sp>
      <p:grpSp>
        <p:nvGrpSpPr>
          <p:cNvPr id="20" name="Group 19">
            <a:extLst>
              <a:ext uri="{FF2B5EF4-FFF2-40B4-BE49-F238E27FC236}">
                <a16:creationId xmlns:a16="http://schemas.microsoft.com/office/drawing/2014/main" id="{CC22BEEB-B51F-414B-9BDB-8A5C64E96347}"/>
              </a:ext>
            </a:extLst>
          </p:cNvPr>
          <p:cNvGrpSpPr/>
          <p:nvPr/>
        </p:nvGrpSpPr>
        <p:grpSpPr>
          <a:xfrm>
            <a:off x="317461" y="1021622"/>
            <a:ext cx="2999487" cy="1470126"/>
            <a:chOff x="2798687" y="2560320"/>
            <a:chExt cx="2999487" cy="1470126"/>
          </a:xfrm>
        </p:grpSpPr>
        <p:grpSp>
          <p:nvGrpSpPr>
            <p:cNvPr id="18" name="Group 17">
              <a:extLst>
                <a:ext uri="{FF2B5EF4-FFF2-40B4-BE49-F238E27FC236}">
                  <a16:creationId xmlns:a16="http://schemas.microsoft.com/office/drawing/2014/main" id="{D67E5E39-448D-4909-B66B-B8A22DA68FE7}"/>
                </a:ext>
              </a:extLst>
            </p:cNvPr>
            <p:cNvGrpSpPr/>
            <p:nvPr/>
          </p:nvGrpSpPr>
          <p:grpSpPr>
            <a:xfrm>
              <a:off x="4515783" y="2878583"/>
              <a:ext cx="1282391" cy="1100834"/>
              <a:chOff x="1293541" y="1690688"/>
              <a:chExt cx="1282391" cy="1100834"/>
            </a:xfrm>
          </p:grpSpPr>
          <p:sp>
            <p:nvSpPr>
              <p:cNvPr id="12" name="Rectangle 11">
                <a:extLst>
                  <a:ext uri="{FF2B5EF4-FFF2-40B4-BE49-F238E27FC236}">
                    <a16:creationId xmlns:a16="http://schemas.microsoft.com/office/drawing/2014/main" id="{B34201C7-FE23-4205-8F71-83F043282D41}"/>
                  </a:ext>
                </a:extLst>
              </p:cNvPr>
              <p:cNvSpPr/>
              <p:nvPr/>
            </p:nvSpPr>
            <p:spPr>
              <a:xfrm>
                <a:off x="2388337" y="1843088"/>
                <a:ext cx="187595" cy="563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5EDD2C0-4BA7-4FFC-8C55-C75854936E68}"/>
                  </a:ext>
                </a:extLst>
              </p:cNvPr>
              <p:cNvSpPr/>
              <p:nvPr/>
            </p:nvSpPr>
            <p:spPr>
              <a:xfrm>
                <a:off x="1293541" y="2455127"/>
                <a:ext cx="1282391" cy="336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1</a:t>
                </a:r>
              </a:p>
            </p:txBody>
          </p:sp>
          <p:sp>
            <p:nvSpPr>
              <p:cNvPr id="8" name="Rectangle 7">
                <a:extLst>
                  <a:ext uri="{FF2B5EF4-FFF2-40B4-BE49-F238E27FC236}">
                    <a16:creationId xmlns:a16="http://schemas.microsoft.com/office/drawing/2014/main" id="{769A3329-E52C-4F56-895C-804397617628}"/>
                  </a:ext>
                </a:extLst>
              </p:cNvPr>
              <p:cNvSpPr/>
              <p:nvPr/>
            </p:nvSpPr>
            <p:spPr>
              <a:xfrm>
                <a:off x="1293541" y="2069945"/>
                <a:ext cx="356839" cy="336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5</a:t>
                </a:r>
              </a:p>
            </p:txBody>
          </p:sp>
          <p:sp>
            <p:nvSpPr>
              <p:cNvPr id="9" name="Rectangle 8">
                <a:extLst>
                  <a:ext uri="{FF2B5EF4-FFF2-40B4-BE49-F238E27FC236}">
                    <a16:creationId xmlns:a16="http://schemas.microsoft.com/office/drawing/2014/main" id="{15180E1C-12E5-4CE1-B47B-F310A1A44AB8}"/>
                  </a:ext>
                </a:extLst>
              </p:cNvPr>
              <p:cNvSpPr/>
              <p:nvPr/>
            </p:nvSpPr>
            <p:spPr>
              <a:xfrm>
                <a:off x="2203992" y="2069944"/>
                <a:ext cx="128240" cy="336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2</a:t>
                </a:r>
              </a:p>
            </p:txBody>
          </p:sp>
          <p:sp>
            <p:nvSpPr>
              <p:cNvPr id="10" name="Rectangle 9">
                <a:extLst>
                  <a:ext uri="{FF2B5EF4-FFF2-40B4-BE49-F238E27FC236}">
                    <a16:creationId xmlns:a16="http://schemas.microsoft.com/office/drawing/2014/main" id="{CC6226B3-C20F-4173-ADE2-73F24FB60F6F}"/>
                  </a:ext>
                </a:extLst>
              </p:cNvPr>
              <p:cNvSpPr/>
              <p:nvPr/>
            </p:nvSpPr>
            <p:spPr>
              <a:xfrm>
                <a:off x="1714268" y="1690689"/>
                <a:ext cx="433619" cy="715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4</a:t>
                </a:r>
              </a:p>
            </p:txBody>
          </p:sp>
          <p:sp>
            <p:nvSpPr>
              <p:cNvPr id="11" name="Rectangle 10">
                <a:extLst>
                  <a:ext uri="{FF2B5EF4-FFF2-40B4-BE49-F238E27FC236}">
                    <a16:creationId xmlns:a16="http://schemas.microsoft.com/office/drawing/2014/main" id="{7916D5FF-47E6-49D5-80CB-2B6B8195307E}"/>
                  </a:ext>
                </a:extLst>
              </p:cNvPr>
              <p:cNvSpPr/>
              <p:nvPr/>
            </p:nvSpPr>
            <p:spPr>
              <a:xfrm>
                <a:off x="2203992" y="1690688"/>
                <a:ext cx="371940" cy="336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3</a:t>
                </a:r>
              </a:p>
            </p:txBody>
          </p:sp>
        </p:grpSp>
        <p:grpSp>
          <p:nvGrpSpPr>
            <p:cNvPr id="17" name="Group 16">
              <a:extLst>
                <a:ext uri="{FF2B5EF4-FFF2-40B4-BE49-F238E27FC236}">
                  <a16:creationId xmlns:a16="http://schemas.microsoft.com/office/drawing/2014/main" id="{6B3B4383-8E2E-4B56-AC84-8BC54DB8C52F}"/>
                </a:ext>
              </a:extLst>
            </p:cNvPr>
            <p:cNvGrpSpPr/>
            <p:nvPr/>
          </p:nvGrpSpPr>
          <p:grpSpPr>
            <a:xfrm>
              <a:off x="2798687" y="3108771"/>
              <a:ext cx="1851039" cy="921675"/>
              <a:chOff x="892161" y="2853433"/>
              <a:chExt cx="1851039" cy="921675"/>
            </a:xfrm>
          </p:grpSpPr>
          <p:sp>
            <p:nvSpPr>
              <p:cNvPr id="13" name="Rectangle 12">
                <a:extLst>
                  <a:ext uri="{FF2B5EF4-FFF2-40B4-BE49-F238E27FC236}">
                    <a16:creationId xmlns:a16="http://schemas.microsoft.com/office/drawing/2014/main" id="{0581C56A-3399-4D66-8A0C-9816F2624A40}"/>
                  </a:ext>
                </a:extLst>
              </p:cNvPr>
              <p:cNvSpPr/>
              <p:nvPr/>
            </p:nvSpPr>
            <p:spPr>
              <a:xfrm>
                <a:off x="1650380" y="2946284"/>
                <a:ext cx="356839" cy="336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6</a:t>
                </a:r>
              </a:p>
            </p:txBody>
          </p:sp>
          <p:pic>
            <p:nvPicPr>
              <p:cNvPr id="15" name="Graphic 14" descr="Walk">
                <a:extLst>
                  <a:ext uri="{FF2B5EF4-FFF2-40B4-BE49-F238E27FC236}">
                    <a16:creationId xmlns:a16="http://schemas.microsoft.com/office/drawing/2014/main" id="{94019A4D-67AB-4E48-A196-C51F2850AF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2161" y="2860708"/>
                <a:ext cx="914400" cy="914400"/>
              </a:xfrm>
              <a:prstGeom prst="rect">
                <a:avLst/>
              </a:prstGeom>
            </p:spPr>
          </p:pic>
          <p:pic>
            <p:nvPicPr>
              <p:cNvPr id="16" name="Graphic 15" descr="Walk">
                <a:extLst>
                  <a:ext uri="{FF2B5EF4-FFF2-40B4-BE49-F238E27FC236}">
                    <a16:creationId xmlns:a16="http://schemas.microsoft.com/office/drawing/2014/main" id="{4792C2CF-62DC-47E0-959C-6846200DEA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828800" y="2853433"/>
                <a:ext cx="914400" cy="914400"/>
              </a:xfrm>
              <a:prstGeom prst="rect">
                <a:avLst/>
              </a:prstGeom>
            </p:spPr>
          </p:pic>
        </p:grpSp>
        <p:sp>
          <p:nvSpPr>
            <p:cNvPr id="19" name="Arrow: Curved Down 18">
              <a:extLst>
                <a:ext uri="{FF2B5EF4-FFF2-40B4-BE49-F238E27FC236}">
                  <a16:creationId xmlns:a16="http://schemas.microsoft.com/office/drawing/2014/main" id="{1E2EA00F-95C2-4F25-99C8-BEDDF1AB47F0}"/>
                </a:ext>
              </a:extLst>
            </p:cNvPr>
            <p:cNvSpPr/>
            <p:nvPr/>
          </p:nvSpPr>
          <p:spPr>
            <a:xfrm>
              <a:off x="3735325" y="2560320"/>
              <a:ext cx="1042415" cy="548451"/>
            </a:xfrm>
            <a:prstGeom prst="curved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3" name="TextBox 22">
            <a:extLst>
              <a:ext uri="{FF2B5EF4-FFF2-40B4-BE49-F238E27FC236}">
                <a16:creationId xmlns:a16="http://schemas.microsoft.com/office/drawing/2014/main" id="{A1377EAA-1443-4E1C-B0C8-C8EED9D993DA}"/>
              </a:ext>
            </a:extLst>
          </p:cNvPr>
          <p:cNvSpPr txBox="1"/>
          <p:nvPr/>
        </p:nvSpPr>
        <p:spPr>
          <a:xfrm>
            <a:off x="776217" y="2579649"/>
            <a:ext cx="2353136" cy="369332"/>
          </a:xfrm>
          <a:prstGeom prst="rect">
            <a:avLst/>
          </a:prstGeom>
          <a:noFill/>
        </p:spPr>
        <p:txBody>
          <a:bodyPr wrap="square" rtlCol="0">
            <a:spAutoFit/>
          </a:bodyPr>
          <a:lstStyle/>
          <a:p>
            <a:r>
              <a:rPr lang="en-US" dirty="0"/>
              <a:t>Pro loading strategy</a:t>
            </a:r>
          </a:p>
        </p:txBody>
      </p:sp>
      <p:grpSp>
        <p:nvGrpSpPr>
          <p:cNvPr id="28" name="Group 27">
            <a:extLst>
              <a:ext uri="{FF2B5EF4-FFF2-40B4-BE49-F238E27FC236}">
                <a16:creationId xmlns:a16="http://schemas.microsoft.com/office/drawing/2014/main" id="{6296AE3A-405E-43B4-97C7-BED6F350E186}"/>
              </a:ext>
            </a:extLst>
          </p:cNvPr>
          <p:cNvGrpSpPr/>
          <p:nvPr/>
        </p:nvGrpSpPr>
        <p:grpSpPr>
          <a:xfrm>
            <a:off x="5644623" y="338015"/>
            <a:ext cx="2762252" cy="2762252"/>
            <a:chOff x="5638800" y="2971800"/>
            <a:chExt cx="914400" cy="914400"/>
          </a:xfrm>
        </p:grpSpPr>
        <p:pic>
          <p:nvPicPr>
            <p:cNvPr id="25" name="Graphic 24" descr="Computer">
              <a:extLst>
                <a:ext uri="{FF2B5EF4-FFF2-40B4-BE49-F238E27FC236}">
                  <a16:creationId xmlns:a16="http://schemas.microsoft.com/office/drawing/2014/main" id="{31CD773D-9F77-4C33-B91A-0B9C2FD58D7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8800" y="2971800"/>
              <a:ext cx="914400" cy="914400"/>
            </a:xfrm>
            <a:prstGeom prst="rect">
              <a:avLst/>
            </a:prstGeom>
          </p:spPr>
        </p:pic>
        <p:pic>
          <p:nvPicPr>
            <p:cNvPr id="27" name="Graphic 26" descr="Brain">
              <a:extLst>
                <a:ext uri="{FF2B5EF4-FFF2-40B4-BE49-F238E27FC236}">
                  <a16:creationId xmlns:a16="http://schemas.microsoft.com/office/drawing/2014/main" id="{6C591E0E-664E-4C05-BDBE-70A4EA1CA5D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39336" y="3176825"/>
              <a:ext cx="378889" cy="378889"/>
            </a:xfrm>
            <a:prstGeom prst="rect">
              <a:avLst/>
            </a:prstGeom>
          </p:spPr>
        </p:pic>
      </p:grpSp>
      <p:sp>
        <p:nvSpPr>
          <p:cNvPr id="29" name="TextBox 28">
            <a:extLst>
              <a:ext uri="{FF2B5EF4-FFF2-40B4-BE49-F238E27FC236}">
                <a16:creationId xmlns:a16="http://schemas.microsoft.com/office/drawing/2014/main" id="{8E2EE539-1B14-4502-B409-A4A83288887E}"/>
              </a:ext>
            </a:extLst>
          </p:cNvPr>
          <p:cNvSpPr txBox="1"/>
          <p:nvPr/>
        </p:nvSpPr>
        <p:spPr>
          <a:xfrm>
            <a:off x="6129626" y="2579649"/>
            <a:ext cx="1832345" cy="369332"/>
          </a:xfrm>
          <a:prstGeom prst="rect">
            <a:avLst/>
          </a:prstGeom>
          <a:noFill/>
        </p:spPr>
        <p:txBody>
          <a:bodyPr wrap="square" rtlCol="0">
            <a:spAutoFit/>
          </a:bodyPr>
          <a:lstStyle/>
          <a:p>
            <a:r>
              <a:rPr lang="en-US" dirty="0"/>
              <a:t>Neural Network</a:t>
            </a:r>
          </a:p>
        </p:txBody>
      </p:sp>
      <p:sp>
        <p:nvSpPr>
          <p:cNvPr id="30" name="Arrow: Right 29">
            <a:extLst>
              <a:ext uri="{FF2B5EF4-FFF2-40B4-BE49-F238E27FC236}">
                <a16:creationId xmlns:a16="http://schemas.microsoft.com/office/drawing/2014/main" id="{0DF6A344-330D-4AC5-A413-B3EF9A8F538E}"/>
              </a:ext>
            </a:extLst>
          </p:cNvPr>
          <p:cNvSpPr/>
          <p:nvPr/>
        </p:nvSpPr>
        <p:spPr>
          <a:xfrm>
            <a:off x="3603732" y="1399435"/>
            <a:ext cx="1802870" cy="86337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1C385"/>
                </a:solidFill>
              </a:rPr>
              <a:t>Training data</a:t>
            </a:r>
          </a:p>
        </p:txBody>
      </p:sp>
      <p:sp>
        <p:nvSpPr>
          <p:cNvPr id="33" name="TextBox 32">
            <a:extLst>
              <a:ext uri="{FF2B5EF4-FFF2-40B4-BE49-F238E27FC236}">
                <a16:creationId xmlns:a16="http://schemas.microsoft.com/office/drawing/2014/main" id="{5B5B966B-D6C6-4353-9B0B-F86EE92E38D4}"/>
              </a:ext>
            </a:extLst>
          </p:cNvPr>
          <p:cNvSpPr txBox="1"/>
          <p:nvPr/>
        </p:nvSpPr>
        <p:spPr>
          <a:xfrm>
            <a:off x="2345527" y="5365715"/>
            <a:ext cx="2471745" cy="369332"/>
          </a:xfrm>
          <a:prstGeom prst="rect">
            <a:avLst/>
          </a:prstGeom>
          <a:noFill/>
        </p:spPr>
        <p:txBody>
          <a:bodyPr wrap="square" rtlCol="0">
            <a:spAutoFit/>
          </a:bodyPr>
          <a:lstStyle/>
          <a:p>
            <a:r>
              <a:rPr lang="en-US" dirty="0"/>
              <a:t>User gives feedback</a:t>
            </a:r>
          </a:p>
        </p:txBody>
      </p:sp>
      <p:grpSp>
        <p:nvGrpSpPr>
          <p:cNvPr id="42" name="Group 41">
            <a:extLst>
              <a:ext uri="{FF2B5EF4-FFF2-40B4-BE49-F238E27FC236}">
                <a16:creationId xmlns:a16="http://schemas.microsoft.com/office/drawing/2014/main" id="{A8941759-DE2F-44E1-837D-5E9557B63127}"/>
              </a:ext>
            </a:extLst>
          </p:cNvPr>
          <p:cNvGrpSpPr/>
          <p:nvPr/>
        </p:nvGrpSpPr>
        <p:grpSpPr>
          <a:xfrm>
            <a:off x="2489950" y="3202607"/>
            <a:ext cx="2182898" cy="2182898"/>
            <a:chOff x="3816879" y="3420864"/>
            <a:chExt cx="2182898" cy="2182898"/>
          </a:xfrm>
        </p:grpSpPr>
        <p:pic>
          <p:nvPicPr>
            <p:cNvPr id="41" name="Graphic 40" descr="Couch">
              <a:extLst>
                <a:ext uri="{FF2B5EF4-FFF2-40B4-BE49-F238E27FC236}">
                  <a16:creationId xmlns:a16="http://schemas.microsoft.com/office/drawing/2014/main" id="{2453B284-5382-4DFA-9E6F-03558D230A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19114" y="3879507"/>
              <a:ext cx="489174" cy="489174"/>
            </a:xfrm>
            <a:prstGeom prst="rect">
              <a:avLst/>
            </a:prstGeom>
          </p:spPr>
        </p:pic>
        <p:pic>
          <p:nvPicPr>
            <p:cNvPr id="39" name="Graphic 38" descr="Box">
              <a:extLst>
                <a:ext uri="{FF2B5EF4-FFF2-40B4-BE49-F238E27FC236}">
                  <a16:creationId xmlns:a16="http://schemas.microsoft.com/office/drawing/2014/main" id="{6ED69196-E47C-40BF-AF0C-7A5B6848A48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19114" y="4572031"/>
              <a:ext cx="489174" cy="489174"/>
            </a:xfrm>
            <a:prstGeom prst="rect">
              <a:avLst/>
            </a:prstGeom>
          </p:spPr>
        </p:pic>
        <p:pic>
          <p:nvPicPr>
            <p:cNvPr id="32" name="Graphic 31" descr="Smart Phone">
              <a:extLst>
                <a:ext uri="{FF2B5EF4-FFF2-40B4-BE49-F238E27FC236}">
                  <a16:creationId xmlns:a16="http://schemas.microsoft.com/office/drawing/2014/main" id="{21F34FBC-5B61-43A1-A4AB-A9690AA13C2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816879" y="3420864"/>
              <a:ext cx="2182898" cy="2182898"/>
            </a:xfrm>
            <a:prstGeom prst="rect">
              <a:avLst/>
            </a:prstGeom>
          </p:spPr>
        </p:pic>
        <p:pic>
          <p:nvPicPr>
            <p:cNvPr id="35" name="Graphic 34" descr="Checkmark">
              <a:extLst>
                <a:ext uri="{FF2B5EF4-FFF2-40B4-BE49-F238E27FC236}">
                  <a16:creationId xmlns:a16="http://schemas.microsoft.com/office/drawing/2014/main" id="{6B1CDA88-68A5-4A41-8053-05357DC5EFB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010375" y="4717207"/>
              <a:ext cx="256309" cy="256309"/>
            </a:xfrm>
            <a:prstGeom prst="rect">
              <a:avLst/>
            </a:prstGeom>
          </p:spPr>
        </p:pic>
        <p:pic>
          <p:nvPicPr>
            <p:cNvPr id="37" name="Graphic 36" descr="Close">
              <a:extLst>
                <a:ext uri="{FF2B5EF4-FFF2-40B4-BE49-F238E27FC236}">
                  <a16:creationId xmlns:a16="http://schemas.microsoft.com/office/drawing/2014/main" id="{D0D9EDE0-32F9-43AF-A3AA-CC00744F65A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010374" y="4009165"/>
              <a:ext cx="256310" cy="256310"/>
            </a:xfrm>
            <a:prstGeom prst="rect">
              <a:avLst/>
            </a:prstGeom>
          </p:spPr>
        </p:pic>
      </p:grpSp>
      <p:sp>
        <p:nvSpPr>
          <p:cNvPr id="43" name="Arrow: Bent 42">
            <a:extLst>
              <a:ext uri="{FF2B5EF4-FFF2-40B4-BE49-F238E27FC236}">
                <a16:creationId xmlns:a16="http://schemas.microsoft.com/office/drawing/2014/main" id="{37C88B24-B524-4BF0-8E0C-AE7D3D6124CD}"/>
              </a:ext>
            </a:extLst>
          </p:cNvPr>
          <p:cNvSpPr/>
          <p:nvPr/>
        </p:nvSpPr>
        <p:spPr>
          <a:xfrm rot="16200000">
            <a:off x="1477754" y="3303792"/>
            <a:ext cx="1670779" cy="1263732"/>
          </a:xfrm>
          <a:prstGeom prst="ben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TextBox 43">
            <a:extLst>
              <a:ext uri="{FF2B5EF4-FFF2-40B4-BE49-F238E27FC236}">
                <a16:creationId xmlns:a16="http://schemas.microsoft.com/office/drawing/2014/main" id="{0EC14DF1-03D1-45C1-9CDC-71F50D83E22B}"/>
              </a:ext>
            </a:extLst>
          </p:cNvPr>
          <p:cNvSpPr txBox="1"/>
          <p:nvPr/>
        </p:nvSpPr>
        <p:spPr>
          <a:xfrm>
            <a:off x="74390" y="3432435"/>
            <a:ext cx="2471745" cy="1200329"/>
          </a:xfrm>
          <a:prstGeom prst="rect">
            <a:avLst/>
          </a:prstGeom>
          <a:noFill/>
        </p:spPr>
        <p:txBody>
          <a:bodyPr wrap="square" rtlCol="0">
            <a:spAutoFit/>
          </a:bodyPr>
          <a:lstStyle/>
          <a:p>
            <a:r>
              <a:rPr lang="en-US" dirty="0"/>
              <a:t>Incorporate Feedback in to training data generation</a:t>
            </a:r>
          </a:p>
        </p:txBody>
      </p:sp>
      <p:grpSp>
        <p:nvGrpSpPr>
          <p:cNvPr id="56" name="Group 55">
            <a:extLst>
              <a:ext uri="{FF2B5EF4-FFF2-40B4-BE49-F238E27FC236}">
                <a16:creationId xmlns:a16="http://schemas.microsoft.com/office/drawing/2014/main" id="{3748F59B-EC25-4F5F-86CC-35D4F3316E1B}"/>
              </a:ext>
            </a:extLst>
          </p:cNvPr>
          <p:cNvGrpSpPr/>
          <p:nvPr/>
        </p:nvGrpSpPr>
        <p:grpSpPr>
          <a:xfrm>
            <a:off x="9708033" y="565979"/>
            <a:ext cx="2193890" cy="2193890"/>
            <a:chOff x="9596367" y="706051"/>
            <a:chExt cx="2193890" cy="2193890"/>
          </a:xfrm>
        </p:grpSpPr>
        <p:grpSp>
          <p:nvGrpSpPr>
            <p:cNvPr id="55" name="Group 54">
              <a:extLst>
                <a:ext uri="{FF2B5EF4-FFF2-40B4-BE49-F238E27FC236}">
                  <a16:creationId xmlns:a16="http://schemas.microsoft.com/office/drawing/2014/main" id="{F13911BF-5A57-4CD7-A6B4-ACD0E126AD90}"/>
                </a:ext>
              </a:extLst>
            </p:cNvPr>
            <p:cNvGrpSpPr/>
            <p:nvPr/>
          </p:nvGrpSpPr>
          <p:grpSpPr>
            <a:xfrm>
              <a:off x="10215093" y="1495743"/>
              <a:ext cx="1003096" cy="911144"/>
              <a:chOff x="8773186" y="1195968"/>
              <a:chExt cx="3482920" cy="3163647"/>
            </a:xfrm>
          </p:grpSpPr>
          <p:pic>
            <p:nvPicPr>
              <p:cNvPr id="46" name="Graphic 45" descr="Box">
                <a:extLst>
                  <a:ext uri="{FF2B5EF4-FFF2-40B4-BE49-F238E27FC236}">
                    <a16:creationId xmlns:a16="http://schemas.microsoft.com/office/drawing/2014/main" id="{0CE3C54D-8F48-4586-8AC4-E7417401D44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96581" y="1195968"/>
                <a:ext cx="914400" cy="914400"/>
              </a:xfrm>
              <a:prstGeom prst="rect">
                <a:avLst/>
              </a:prstGeom>
            </p:spPr>
          </p:pic>
          <p:pic>
            <p:nvPicPr>
              <p:cNvPr id="48" name="Graphic 47" descr="Couch">
                <a:extLst>
                  <a:ext uri="{FF2B5EF4-FFF2-40B4-BE49-F238E27FC236}">
                    <a16:creationId xmlns:a16="http://schemas.microsoft.com/office/drawing/2014/main" id="{7A611759-71C5-440C-A252-AB5B3CB9391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773186" y="2125347"/>
                <a:ext cx="2234268" cy="2234268"/>
              </a:xfrm>
              <a:prstGeom prst="rect">
                <a:avLst/>
              </a:prstGeom>
            </p:spPr>
          </p:pic>
          <p:pic>
            <p:nvPicPr>
              <p:cNvPr id="50" name="Graphic 49" descr="Lamp">
                <a:extLst>
                  <a:ext uri="{FF2B5EF4-FFF2-40B4-BE49-F238E27FC236}">
                    <a16:creationId xmlns:a16="http://schemas.microsoft.com/office/drawing/2014/main" id="{6F04EE25-BE83-44BD-B484-04EA2B85336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510723" y="1257843"/>
                <a:ext cx="1745383" cy="2467809"/>
              </a:xfrm>
              <a:prstGeom prst="rect">
                <a:avLst/>
              </a:prstGeom>
            </p:spPr>
          </p:pic>
          <p:pic>
            <p:nvPicPr>
              <p:cNvPr id="51" name="Graphic 50" descr="Box">
                <a:extLst>
                  <a:ext uri="{FF2B5EF4-FFF2-40B4-BE49-F238E27FC236}">
                    <a16:creationId xmlns:a16="http://schemas.microsoft.com/office/drawing/2014/main" id="{A424AA62-C9FD-4C12-B414-DF107A65B02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736716" y="1805606"/>
                <a:ext cx="914400" cy="914400"/>
              </a:xfrm>
              <a:prstGeom prst="rect">
                <a:avLst/>
              </a:prstGeom>
            </p:spPr>
          </p:pic>
          <p:pic>
            <p:nvPicPr>
              <p:cNvPr id="52" name="Graphic 51" descr="Box">
                <a:extLst>
                  <a:ext uri="{FF2B5EF4-FFF2-40B4-BE49-F238E27FC236}">
                    <a16:creationId xmlns:a16="http://schemas.microsoft.com/office/drawing/2014/main" id="{328B00F6-16A5-4E1B-AFBA-148D1F48419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056446" y="1805606"/>
                <a:ext cx="914400" cy="914400"/>
              </a:xfrm>
              <a:prstGeom prst="rect">
                <a:avLst/>
              </a:prstGeom>
            </p:spPr>
          </p:pic>
        </p:grpSp>
        <p:pic>
          <p:nvPicPr>
            <p:cNvPr id="54" name="Graphic 53" descr="Smart Phone">
              <a:extLst>
                <a:ext uri="{FF2B5EF4-FFF2-40B4-BE49-F238E27FC236}">
                  <a16:creationId xmlns:a16="http://schemas.microsoft.com/office/drawing/2014/main" id="{ED1DC79B-3B97-43D6-AE01-360D56FA33E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596367" y="706051"/>
              <a:ext cx="2193890" cy="2193890"/>
            </a:xfrm>
            <a:prstGeom prst="rect">
              <a:avLst/>
            </a:prstGeom>
          </p:spPr>
        </p:pic>
      </p:grpSp>
      <p:sp>
        <p:nvSpPr>
          <p:cNvPr id="57" name="TextBox 56">
            <a:extLst>
              <a:ext uri="{FF2B5EF4-FFF2-40B4-BE49-F238E27FC236}">
                <a16:creationId xmlns:a16="http://schemas.microsoft.com/office/drawing/2014/main" id="{F6FA2333-6D3F-43C0-8411-6CA7FF062CB2}"/>
              </a:ext>
            </a:extLst>
          </p:cNvPr>
          <p:cNvSpPr txBox="1"/>
          <p:nvPr/>
        </p:nvSpPr>
        <p:spPr>
          <a:xfrm>
            <a:off x="10117850" y="2687024"/>
            <a:ext cx="2040167" cy="923330"/>
          </a:xfrm>
          <a:prstGeom prst="rect">
            <a:avLst/>
          </a:prstGeom>
          <a:noFill/>
        </p:spPr>
        <p:txBody>
          <a:bodyPr wrap="square" rtlCol="0">
            <a:spAutoFit/>
          </a:bodyPr>
          <a:lstStyle/>
          <a:p>
            <a:r>
              <a:rPr lang="en-US" dirty="0"/>
              <a:t>App generates 3D models of objects to move</a:t>
            </a:r>
          </a:p>
        </p:txBody>
      </p:sp>
      <p:sp>
        <p:nvSpPr>
          <p:cNvPr id="58" name="Arrow: Right 57">
            <a:extLst>
              <a:ext uri="{FF2B5EF4-FFF2-40B4-BE49-F238E27FC236}">
                <a16:creationId xmlns:a16="http://schemas.microsoft.com/office/drawing/2014/main" id="{361BD2C4-DE82-40A1-A47E-C52BD0086BCE}"/>
              </a:ext>
            </a:extLst>
          </p:cNvPr>
          <p:cNvSpPr/>
          <p:nvPr/>
        </p:nvSpPr>
        <p:spPr>
          <a:xfrm rot="20210816" flipH="1">
            <a:off x="8432477" y="1055660"/>
            <a:ext cx="1579236" cy="86337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1C385"/>
                </a:solidFill>
              </a:rPr>
              <a:t>Input</a:t>
            </a:r>
          </a:p>
        </p:txBody>
      </p:sp>
      <p:sp>
        <p:nvSpPr>
          <p:cNvPr id="59" name="Arrow: Right 58">
            <a:extLst>
              <a:ext uri="{FF2B5EF4-FFF2-40B4-BE49-F238E27FC236}">
                <a16:creationId xmlns:a16="http://schemas.microsoft.com/office/drawing/2014/main" id="{21C9FB15-534D-414B-A21C-08887081E663}"/>
              </a:ext>
            </a:extLst>
          </p:cNvPr>
          <p:cNvSpPr/>
          <p:nvPr/>
        </p:nvSpPr>
        <p:spPr>
          <a:xfrm rot="2028367">
            <a:off x="8219260" y="3010622"/>
            <a:ext cx="1811551" cy="86337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1C385"/>
                </a:solidFill>
              </a:rPr>
              <a:t>Output</a:t>
            </a:r>
          </a:p>
        </p:txBody>
      </p:sp>
      <p:grpSp>
        <p:nvGrpSpPr>
          <p:cNvPr id="83" name="Group 82">
            <a:extLst>
              <a:ext uri="{FF2B5EF4-FFF2-40B4-BE49-F238E27FC236}">
                <a16:creationId xmlns:a16="http://schemas.microsoft.com/office/drawing/2014/main" id="{C73C7E9D-B545-4AC5-9A9D-B2AB71AA86D1}"/>
              </a:ext>
            </a:extLst>
          </p:cNvPr>
          <p:cNvGrpSpPr/>
          <p:nvPr/>
        </p:nvGrpSpPr>
        <p:grpSpPr>
          <a:xfrm>
            <a:off x="9671471" y="3884151"/>
            <a:ext cx="2193890" cy="2509149"/>
            <a:chOff x="8575760" y="3884151"/>
            <a:chExt cx="2193890" cy="2509149"/>
          </a:xfrm>
        </p:grpSpPr>
        <p:pic>
          <p:nvPicPr>
            <p:cNvPr id="64" name="Graphic 63" descr="Couch">
              <a:extLst>
                <a:ext uri="{FF2B5EF4-FFF2-40B4-BE49-F238E27FC236}">
                  <a16:creationId xmlns:a16="http://schemas.microsoft.com/office/drawing/2014/main" id="{B7C622D4-5324-4DCD-9821-DE9FFF666F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311072" y="4928773"/>
              <a:ext cx="643479" cy="643479"/>
            </a:xfrm>
            <a:prstGeom prst="rect">
              <a:avLst/>
            </a:prstGeom>
          </p:spPr>
        </p:pic>
        <p:pic>
          <p:nvPicPr>
            <p:cNvPr id="65" name="Graphic 64" descr="Lamp">
              <a:extLst>
                <a:ext uri="{FF2B5EF4-FFF2-40B4-BE49-F238E27FC236}">
                  <a16:creationId xmlns:a16="http://schemas.microsoft.com/office/drawing/2014/main" id="{72B7C2E4-6518-41F7-AAD5-17692C2248FF}"/>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529888" y="4602783"/>
              <a:ext cx="502678" cy="710740"/>
            </a:xfrm>
            <a:prstGeom prst="rect">
              <a:avLst/>
            </a:prstGeom>
          </p:spPr>
        </p:pic>
        <p:pic>
          <p:nvPicPr>
            <p:cNvPr id="62" name="Graphic 61" descr="Smart Phone">
              <a:extLst>
                <a:ext uri="{FF2B5EF4-FFF2-40B4-BE49-F238E27FC236}">
                  <a16:creationId xmlns:a16="http://schemas.microsoft.com/office/drawing/2014/main" id="{B07F2C9B-A0B7-4A50-87CE-C88F6612958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575760" y="3884151"/>
              <a:ext cx="2193890" cy="2193890"/>
            </a:xfrm>
            <a:prstGeom prst="rect">
              <a:avLst/>
            </a:prstGeom>
          </p:spPr>
        </p:pic>
        <p:sp>
          <p:nvSpPr>
            <p:cNvPr id="68" name="TextBox 67">
              <a:extLst>
                <a:ext uri="{FF2B5EF4-FFF2-40B4-BE49-F238E27FC236}">
                  <a16:creationId xmlns:a16="http://schemas.microsoft.com/office/drawing/2014/main" id="{8A3D670A-06D2-4A15-B165-62A823A268BA}"/>
                </a:ext>
              </a:extLst>
            </p:cNvPr>
            <p:cNvSpPr txBox="1"/>
            <p:nvPr/>
          </p:nvSpPr>
          <p:spPr>
            <a:xfrm>
              <a:off x="9008612" y="6023968"/>
              <a:ext cx="1639886" cy="369332"/>
            </a:xfrm>
            <a:prstGeom prst="rect">
              <a:avLst/>
            </a:prstGeom>
            <a:noFill/>
          </p:spPr>
          <p:txBody>
            <a:bodyPr wrap="square" rtlCol="0">
              <a:spAutoFit/>
            </a:bodyPr>
            <a:lstStyle/>
            <a:p>
              <a:r>
                <a:rPr lang="en-US" dirty="0"/>
                <a:t>Loading Plan</a:t>
              </a:r>
            </a:p>
          </p:txBody>
        </p:sp>
        <p:sp>
          <p:nvSpPr>
            <p:cNvPr id="70" name="Rectangle 69">
              <a:extLst>
                <a:ext uri="{FF2B5EF4-FFF2-40B4-BE49-F238E27FC236}">
                  <a16:creationId xmlns:a16="http://schemas.microsoft.com/office/drawing/2014/main" id="{0B2A98AA-5B81-475A-B14E-4D2207C6C6C6}"/>
                </a:ext>
              </a:extLst>
            </p:cNvPr>
            <p:cNvSpPr/>
            <p:nvPr/>
          </p:nvSpPr>
          <p:spPr>
            <a:xfrm>
              <a:off x="9420477" y="5076824"/>
              <a:ext cx="218823" cy="206597"/>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DD1A1"/>
                </a:solidFill>
              </a:endParaRPr>
            </a:p>
          </p:txBody>
        </p:sp>
        <p:sp>
          <p:nvSpPr>
            <p:cNvPr id="71" name="Rectangle 70">
              <a:extLst>
                <a:ext uri="{FF2B5EF4-FFF2-40B4-BE49-F238E27FC236}">
                  <a16:creationId xmlns:a16="http://schemas.microsoft.com/office/drawing/2014/main" id="{49DABD4F-C476-4ADD-AF15-BAFC906FD771}"/>
                </a:ext>
              </a:extLst>
            </p:cNvPr>
            <p:cNvSpPr/>
            <p:nvPr/>
          </p:nvSpPr>
          <p:spPr>
            <a:xfrm>
              <a:off x="9427471" y="4652143"/>
              <a:ext cx="218823" cy="206597"/>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DD1A1"/>
                </a:solidFill>
              </a:endParaRPr>
            </a:p>
          </p:txBody>
        </p:sp>
        <p:sp>
          <p:nvSpPr>
            <p:cNvPr id="72" name="Rectangle 71">
              <a:extLst>
                <a:ext uri="{FF2B5EF4-FFF2-40B4-BE49-F238E27FC236}">
                  <a16:creationId xmlns:a16="http://schemas.microsoft.com/office/drawing/2014/main" id="{F3845F33-E6DA-4D08-B36C-61D8077E9758}"/>
                </a:ext>
              </a:extLst>
            </p:cNvPr>
            <p:cNvSpPr/>
            <p:nvPr/>
          </p:nvSpPr>
          <p:spPr>
            <a:xfrm>
              <a:off x="9427471" y="4865913"/>
              <a:ext cx="218823" cy="206597"/>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DD1A1"/>
                </a:solidFill>
              </a:endParaRPr>
            </a:p>
          </p:txBody>
        </p:sp>
      </p:grpSp>
      <p:grpSp>
        <p:nvGrpSpPr>
          <p:cNvPr id="82" name="Group 81">
            <a:extLst>
              <a:ext uri="{FF2B5EF4-FFF2-40B4-BE49-F238E27FC236}">
                <a16:creationId xmlns:a16="http://schemas.microsoft.com/office/drawing/2014/main" id="{7B5D95CF-A872-4F32-9144-E1BADA803067}"/>
              </a:ext>
            </a:extLst>
          </p:cNvPr>
          <p:cNvGrpSpPr/>
          <p:nvPr/>
        </p:nvGrpSpPr>
        <p:grpSpPr>
          <a:xfrm>
            <a:off x="5434396" y="3248775"/>
            <a:ext cx="3499991" cy="2806736"/>
            <a:chOff x="4949402" y="2484148"/>
            <a:chExt cx="3499991" cy="2806736"/>
          </a:xfrm>
        </p:grpSpPr>
        <p:pic>
          <p:nvPicPr>
            <p:cNvPr id="77" name="Graphic 76" descr="Truck">
              <a:extLst>
                <a:ext uri="{FF2B5EF4-FFF2-40B4-BE49-F238E27FC236}">
                  <a16:creationId xmlns:a16="http://schemas.microsoft.com/office/drawing/2014/main" id="{A1D1CDED-88CA-4714-BF69-A4CDBD812FB2}"/>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115036" y="2484148"/>
              <a:ext cx="2334357" cy="2334357"/>
            </a:xfrm>
            <a:prstGeom prst="rect">
              <a:avLst/>
            </a:prstGeom>
          </p:spPr>
        </p:pic>
        <p:grpSp>
          <p:nvGrpSpPr>
            <p:cNvPr id="81" name="Group 80">
              <a:extLst>
                <a:ext uri="{FF2B5EF4-FFF2-40B4-BE49-F238E27FC236}">
                  <a16:creationId xmlns:a16="http://schemas.microsoft.com/office/drawing/2014/main" id="{E142056D-3D76-4CAA-84F3-C7912262492A}"/>
                </a:ext>
              </a:extLst>
            </p:cNvPr>
            <p:cNvGrpSpPr/>
            <p:nvPr/>
          </p:nvGrpSpPr>
          <p:grpSpPr>
            <a:xfrm>
              <a:off x="4949402" y="3842195"/>
              <a:ext cx="2827779" cy="1448689"/>
              <a:chOff x="4949402" y="3842195"/>
              <a:chExt cx="2827779" cy="1448689"/>
            </a:xfrm>
          </p:grpSpPr>
          <p:pic>
            <p:nvPicPr>
              <p:cNvPr id="73" name="Graphic 72" descr="Walk">
                <a:extLst>
                  <a:ext uri="{FF2B5EF4-FFF2-40B4-BE49-F238E27FC236}">
                    <a16:creationId xmlns:a16="http://schemas.microsoft.com/office/drawing/2014/main" id="{956CF338-0503-47D0-A06F-FE06C13D6C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49402" y="4248884"/>
                <a:ext cx="914400" cy="914400"/>
              </a:xfrm>
              <a:prstGeom prst="rect">
                <a:avLst/>
              </a:prstGeom>
            </p:spPr>
          </p:pic>
          <p:pic>
            <p:nvPicPr>
              <p:cNvPr id="74" name="Graphic 73" descr="Walk">
                <a:extLst>
                  <a:ext uri="{FF2B5EF4-FFF2-40B4-BE49-F238E27FC236}">
                    <a16:creationId xmlns:a16="http://schemas.microsoft.com/office/drawing/2014/main" id="{26F7B47D-36C2-4462-BA5A-2DB22F7A7C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6862781" y="4247406"/>
                <a:ext cx="914400" cy="914400"/>
              </a:xfrm>
              <a:prstGeom prst="rect">
                <a:avLst/>
              </a:prstGeom>
            </p:spPr>
          </p:pic>
          <p:pic>
            <p:nvPicPr>
              <p:cNvPr id="80" name="Graphic 79" descr="Couch">
                <a:extLst>
                  <a:ext uri="{FF2B5EF4-FFF2-40B4-BE49-F238E27FC236}">
                    <a16:creationId xmlns:a16="http://schemas.microsoft.com/office/drawing/2014/main" id="{2A6F5A95-5BBC-49AE-B8A5-3FE071289B4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40389" y="3842195"/>
                <a:ext cx="1448689" cy="1448689"/>
              </a:xfrm>
              <a:prstGeom prst="rect">
                <a:avLst/>
              </a:prstGeom>
            </p:spPr>
          </p:pic>
        </p:grpSp>
      </p:grpSp>
      <p:sp>
        <p:nvSpPr>
          <p:cNvPr id="84" name="TextBox 83">
            <a:extLst>
              <a:ext uri="{FF2B5EF4-FFF2-40B4-BE49-F238E27FC236}">
                <a16:creationId xmlns:a16="http://schemas.microsoft.com/office/drawing/2014/main" id="{8F808962-1F47-4028-B2F7-F33EFA8A86A9}"/>
              </a:ext>
            </a:extLst>
          </p:cNvPr>
          <p:cNvSpPr txBox="1"/>
          <p:nvPr/>
        </p:nvSpPr>
        <p:spPr>
          <a:xfrm>
            <a:off x="6111701" y="5900638"/>
            <a:ext cx="2471745" cy="369332"/>
          </a:xfrm>
          <a:prstGeom prst="rect">
            <a:avLst/>
          </a:prstGeom>
          <a:noFill/>
        </p:spPr>
        <p:txBody>
          <a:bodyPr wrap="square" rtlCol="0">
            <a:spAutoFit/>
          </a:bodyPr>
          <a:lstStyle/>
          <a:p>
            <a:r>
              <a:rPr lang="en-US" dirty="0"/>
              <a:t>User follows plan</a:t>
            </a:r>
          </a:p>
        </p:txBody>
      </p:sp>
      <p:sp>
        <p:nvSpPr>
          <p:cNvPr id="85" name="Arrow: Left 84">
            <a:extLst>
              <a:ext uri="{FF2B5EF4-FFF2-40B4-BE49-F238E27FC236}">
                <a16:creationId xmlns:a16="http://schemas.microsoft.com/office/drawing/2014/main" id="{9B358110-C03B-4D80-9913-1A1FA252F70B}"/>
              </a:ext>
            </a:extLst>
          </p:cNvPr>
          <p:cNvSpPr/>
          <p:nvPr/>
        </p:nvSpPr>
        <p:spPr>
          <a:xfrm>
            <a:off x="8309384" y="5147493"/>
            <a:ext cx="1645391" cy="643479"/>
          </a:xfrm>
          <a:prstGeom prst="lef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Instructions</a:t>
            </a:r>
          </a:p>
        </p:txBody>
      </p:sp>
      <p:sp>
        <p:nvSpPr>
          <p:cNvPr id="86" name="Arrow: Left 85">
            <a:extLst>
              <a:ext uri="{FF2B5EF4-FFF2-40B4-BE49-F238E27FC236}">
                <a16:creationId xmlns:a16="http://schemas.microsoft.com/office/drawing/2014/main" id="{E8C01911-0936-49CC-8A57-2E60E35ABDDA}"/>
              </a:ext>
            </a:extLst>
          </p:cNvPr>
          <p:cNvSpPr/>
          <p:nvPr/>
        </p:nvSpPr>
        <p:spPr>
          <a:xfrm>
            <a:off x="4575368" y="4047218"/>
            <a:ext cx="1593588" cy="643479"/>
          </a:xfrm>
          <a:prstGeom prst="lef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Experience</a:t>
            </a:r>
          </a:p>
        </p:txBody>
      </p:sp>
    </p:spTree>
    <p:extLst>
      <p:ext uri="{BB962C8B-B14F-4D97-AF65-F5344CB8AC3E}">
        <p14:creationId xmlns:p14="http://schemas.microsoft.com/office/powerpoint/2010/main" val="21632558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22</a:t>
            </a:fld>
            <a:endParaRPr lang="en-US" dirty="0"/>
          </a:p>
        </p:txBody>
      </p:sp>
      <p:sp>
        <p:nvSpPr>
          <p:cNvPr id="7" name="Date Placeholder 6">
            <a:extLst>
              <a:ext uri="{FF2B5EF4-FFF2-40B4-BE49-F238E27FC236}">
                <a16:creationId xmlns:a16="http://schemas.microsoft.com/office/drawing/2014/main" id="{AF2CCB58-781C-4C6A-BCFA-0E8C61F208BB}"/>
              </a:ext>
            </a:extLst>
          </p:cNvPr>
          <p:cNvSpPr>
            <a:spLocks noGrp="1"/>
          </p:cNvSpPr>
          <p:nvPr>
            <p:ph type="dt" sz="half" idx="10"/>
          </p:nvPr>
        </p:nvSpPr>
        <p:spPr/>
        <p:txBody>
          <a:bodyPr/>
          <a:lstStyle/>
          <a:p>
            <a:fld id="{6D927B9E-021D-4F3F-800D-F4B00D9C08A8}" type="datetime1">
              <a:rPr lang="en-US" smtClean="0"/>
              <a:t>10/7/2020</a:t>
            </a:fld>
            <a:endParaRPr lang="en-US" dirty="0"/>
          </a:p>
        </p:txBody>
      </p:sp>
      <p:sp>
        <p:nvSpPr>
          <p:cNvPr id="8" name="Footer Placeholder 7">
            <a:extLst>
              <a:ext uri="{FF2B5EF4-FFF2-40B4-BE49-F238E27FC236}">
                <a16:creationId xmlns:a16="http://schemas.microsoft.com/office/drawing/2014/main" id="{B68E6803-AF1F-435B-B9FC-28801F06923F}"/>
              </a:ext>
            </a:extLst>
          </p:cNvPr>
          <p:cNvSpPr>
            <a:spLocks noGrp="1"/>
          </p:cNvSpPr>
          <p:nvPr>
            <p:ph type="ftr" sz="quarter" idx="11"/>
          </p:nvPr>
        </p:nvSpPr>
        <p:spPr/>
        <p:txBody>
          <a:bodyPr/>
          <a:lstStyle/>
          <a:p>
            <a:r>
              <a:rPr lang="en-US"/>
              <a:t>CS 410 – Team Yellow – Load.In – Feasibility </a:t>
            </a:r>
            <a:endParaRPr lang="en-US" dirty="0"/>
          </a:p>
        </p:txBody>
      </p:sp>
      <p:sp>
        <p:nvSpPr>
          <p:cNvPr id="3" name="Title 2">
            <a:extLst>
              <a:ext uri="{FF2B5EF4-FFF2-40B4-BE49-F238E27FC236}">
                <a16:creationId xmlns:a16="http://schemas.microsoft.com/office/drawing/2014/main" id="{C8F38EFD-4187-48B5-BC9E-9494E29D9C7A}"/>
              </a:ext>
            </a:extLst>
          </p:cNvPr>
          <p:cNvSpPr>
            <a:spLocks noGrp="1"/>
          </p:cNvSpPr>
          <p:nvPr>
            <p:ph type="title"/>
          </p:nvPr>
        </p:nvSpPr>
        <p:spPr>
          <a:xfrm>
            <a:off x="639939" y="247609"/>
            <a:ext cx="10515600" cy="994170"/>
          </a:xfrm>
        </p:spPr>
        <p:txBody>
          <a:bodyPr/>
          <a:lstStyle/>
          <a:p>
            <a:r>
              <a:rPr lang="en-US" dirty="0"/>
              <a:t>What Load.In Will Do</a:t>
            </a:r>
          </a:p>
        </p:txBody>
      </p:sp>
      <p:sp>
        <p:nvSpPr>
          <p:cNvPr id="9" name="Rectangle 8">
            <a:extLst>
              <a:ext uri="{FF2B5EF4-FFF2-40B4-BE49-F238E27FC236}">
                <a16:creationId xmlns:a16="http://schemas.microsoft.com/office/drawing/2014/main" id="{7FD2AA8F-C5F0-4534-AB3E-D717CBA9CF24}"/>
              </a:ext>
            </a:extLst>
          </p:cNvPr>
          <p:cNvSpPr/>
          <p:nvPr/>
        </p:nvSpPr>
        <p:spPr>
          <a:xfrm>
            <a:off x="733776" y="1396738"/>
            <a:ext cx="5170313" cy="4816896"/>
          </a:xfrm>
          <a:prstGeom prst="rect">
            <a:avLst/>
          </a:prstGeom>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Assist in the packing process with expert advice</a:t>
            </a:r>
            <a:br>
              <a:rPr lang="en-US" sz="2400" b="1" dirty="0">
                <a:latin typeface="Calibri" panose="020F0502020204030204" pitchFamily="34" charset="0"/>
                <a:ea typeface="Calibri" panose="020F0502020204030204" pitchFamily="34" charset="0"/>
                <a:cs typeface="Times New Roman" panose="02020603050405020304" pitchFamily="18" charset="0"/>
              </a:rPr>
            </a:b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Catalog with photos all boxes, furniture, and other items that are going to be placed in the truck</a:t>
            </a:r>
            <a:br>
              <a:rPr lang="en-US" sz="2400" b="1" dirty="0">
                <a:latin typeface="Calibri" panose="020F0502020204030204" pitchFamily="34" charset="0"/>
                <a:ea typeface="Calibri" panose="020F0502020204030204" pitchFamily="34" charset="0"/>
                <a:cs typeface="Times New Roman" panose="02020603050405020304" pitchFamily="18" charset="0"/>
              </a:rPr>
            </a:b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Generate instructions for properly loading the truck based on weight distribution, item safety, best fit space utilization, and item(s) priority</a:t>
            </a:r>
          </a:p>
        </p:txBody>
      </p:sp>
      <p:sp>
        <p:nvSpPr>
          <p:cNvPr id="11" name="Rectangle 10">
            <a:extLst>
              <a:ext uri="{FF2B5EF4-FFF2-40B4-BE49-F238E27FC236}">
                <a16:creationId xmlns:a16="http://schemas.microsoft.com/office/drawing/2014/main" id="{15598140-A292-4D2E-812E-6C39071FE899}"/>
              </a:ext>
            </a:extLst>
          </p:cNvPr>
          <p:cNvSpPr/>
          <p:nvPr/>
        </p:nvSpPr>
        <p:spPr>
          <a:xfrm>
            <a:off x="6096000" y="1416232"/>
            <a:ext cx="5463821" cy="4421723"/>
          </a:xfrm>
          <a:prstGeom prst="rect">
            <a:avLst/>
          </a:prstGeom>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Use photos taken to Create a 3D model of how everything should be expertly packed in the truck</a:t>
            </a:r>
            <a:br>
              <a:rPr lang="en-US" sz="2400" b="1" dirty="0">
                <a:latin typeface="Calibri" panose="020F0502020204030204" pitchFamily="34" charset="0"/>
                <a:ea typeface="Calibri" panose="020F0502020204030204" pitchFamily="34" charset="0"/>
                <a:cs typeface="Times New Roman" panose="02020603050405020304" pitchFamily="18" charset="0"/>
              </a:rPr>
            </a:b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Will provide location information for different boxes and items within the truck using 3D model and cataloging</a:t>
            </a:r>
            <a:br>
              <a:rPr lang="en-US" sz="2400" b="1" dirty="0">
                <a:latin typeface="Calibri" panose="020F0502020204030204" pitchFamily="34" charset="0"/>
                <a:ea typeface="Calibri" panose="020F0502020204030204" pitchFamily="34" charset="0"/>
                <a:cs typeface="Times New Roman" panose="02020603050405020304" pitchFamily="18" charset="0"/>
              </a:rPr>
            </a:b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Give estimate for appropriate rental truck size and number of trips dependent on truck size</a:t>
            </a: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76350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23</a:t>
            </a:fld>
            <a:endParaRPr lang="en-US"/>
          </a:p>
        </p:txBody>
      </p:sp>
      <p:sp>
        <p:nvSpPr>
          <p:cNvPr id="2" name="Date Placeholder 1">
            <a:extLst>
              <a:ext uri="{FF2B5EF4-FFF2-40B4-BE49-F238E27FC236}">
                <a16:creationId xmlns:a16="http://schemas.microsoft.com/office/drawing/2014/main" id="{9A06309B-2815-4378-95C3-5CFDB1474027}"/>
              </a:ext>
            </a:extLst>
          </p:cNvPr>
          <p:cNvSpPr>
            <a:spLocks noGrp="1"/>
          </p:cNvSpPr>
          <p:nvPr>
            <p:ph type="dt" sz="half" idx="10"/>
          </p:nvPr>
        </p:nvSpPr>
        <p:spPr/>
        <p:txBody>
          <a:bodyPr/>
          <a:lstStyle/>
          <a:p>
            <a:fld id="{CD6539B3-D6FE-4F03-84A4-6F47DBE35649}" type="datetime1">
              <a:rPr lang="en-US" smtClean="0"/>
              <a:t>10/7/2020</a:t>
            </a:fld>
            <a:endParaRPr lang="en-US" dirty="0"/>
          </a:p>
        </p:txBody>
      </p:sp>
      <p:sp>
        <p:nvSpPr>
          <p:cNvPr id="3" name="Footer Placeholder 2">
            <a:extLst>
              <a:ext uri="{FF2B5EF4-FFF2-40B4-BE49-F238E27FC236}">
                <a16:creationId xmlns:a16="http://schemas.microsoft.com/office/drawing/2014/main" id="{DFBC2F58-21CF-4BA0-9DBC-8487DA5E199F}"/>
              </a:ext>
            </a:extLst>
          </p:cNvPr>
          <p:cNvSpPr>
            <a:spLocks noGrp="1"/>
          </p:cNvSpPr>
          <p:nvPr>
            <p:ph type="ftr" sz="quarter" idx="11"/>
          </p:nvPr>
        </p:nvSpPr>
        <p:spPr/>
        <p:txBody>
          <a:bodyPr/>
          <a:lstStyle/>
          <a:p>
            <a:r>
              <a:rPr lang="en-US"/>
              <a:t>CS 410 – Team Yellow – Load.In – Feasibility </a:t>
            </a:r>
            <a:endParaRPr lang="en-US" dirty="0"/>
          </a:p>
        </p:txBody>
      </p:sp>
      <p:sp>
        <p:nvSpPr>
          <p:cNvPr id="13" name="Title 2">
            <a:extLst>
              <a:ext uri="{FF2B5EF4-FFF2-40B4-BE49-F238E27FC236}">
                <a16:creationId xmlns:a16="http://schemas.microsoft.com/office/drawing/2014/main" id="{67B07F98-18F4-424A-8F8B-45F9BBCCBD39}"/>
              </a:ext>
            </a:extLst>
          </p:cNvPr>
          <p:cNvSpPr txBox="1">
            <a:spLocks/>
          </p:cNvSpPr>
          <p:nvPr/>
        </p:nvSpPr>
        <p:spPr>
          <a:xfrm>
            <a:off x="639939" y="247609"/>
            <a:ext cx="10515600" cy="9941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What Load.In Won’t Do</a:t>
            </a:r>
          </a:p>
        </p:txBody>
      </p:sp>
      <p:sp>
        <p:nvSpPr>
          <p:cNvPr id="15" name="Rectangle 14">
            <a:extLst>
              <a:ext uri="{FF2B5EF4-FFF2-40B4-BE49-F238E27FC236}">
                <a16:creationId xmlns:a16="http://schemas.microsoft.com/office/drawing/2014/main" id="{50A42C08-43D8-49F5-8745-0F1E5E4830E8}"/>
              </a:ext>
            </a:extLst>
          </p:cNvPr>
          <p:cNvSpPr/>
          <p:nvPr/>
        </p:nvSpPr>
        <p:spPr>
          <a:xfrm>
            <a:off x="639939" y="1793393"/>
            <a:ext cx="9226550" cy="3458896"/>
          </a:xfrm>
          <a:prstGeom prst="rect">
            <a:avLst/>
          </a:prstGeom>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4000" b="1" dirty="0">
                <a:latin typeface="Calibri" panose="020F0502020204030204" pitchFamily="34" charset="0"/>
                <a:ea typeface="Calibri" panose="020F0502020204030204" pitchFamily="34" charset="0"/>
                <a:cs typeface="Times New Roman" panose="02020603050405020304" pitchFamily="18" charset="0"/>
              </a:rPr>
              <a:t>Pack boxes </a:t>
            </a:r>
            <a:endParaRPr lang="en-US" sz="4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4000" b="1" dirty="0">
                <a:latin typeface="Calibri" panose="020F0502020204030204" pitchFamily="34" charset="0"/>
                <a:ea typeface="Calibri" panose="020F0502020204030204" pitchFamily="34" charset="0"/>
                <a:cs typeface="Times New Roman" panose="02020603050405020304" pitchFamily="18" charset="0"/>
              </a:rPr>
              <a:t>Load or unload truck</a:t>
            </a:r>
            <a:endParaRPr lang="en-US" sz="4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4000" b="1" dirty="0">
                <a:latin typeface="Calibri" panose="020F0502020204030204" pitchFamily="34" charset="0"/>
                <a:ea typeface="Calibri" panose="020F0502020204030204" pitchFamily="34" charset="0"/>
                <a:cs typeface="Times New Roman" panose="02020603050405020304" pitchFamily="18" charset="0"/>
              </a:rPr>
              <a:t>Assist in the driving process</a:t>
            </a:r>
          </a:p>
          <a:p>
            <a:pPr marL="342900" marR="0" lvl="0" indent="-342900">
              <a:lnSpc>
                <a:spcPct val="107000"/>
              </a:lnSpc>
              <a:spcBef>
                <a:spcPts val="0"/>
              </a:spcBef>
              <a:spcAft>
                <a:spcPts val="800"/>
              </a:spcAft>
              <a:buFont typeface="Symbol" panose="05050102010706020507" pitchFamily="18" charset="2"/>
              <a:buChar char=""/>
            </a:pPr>
            <a:r>
              <a:rPr lang="en-US" sz="4000" b="1" dirty="0">
                <a:latin typeface="Calibri" panose="020F0502020204030204" pitchFamily="34" charset="0"/>
                <a:ea typeface="Calibri" panose="020F0502020204030204" pitchFamily="34" charset="0"/>
                <a:cs typeface="Times New Roman" panose="02020603050405020304" pitchFamily="18" charset="0"/>
              </a:rPr>
              <a:t>Won’t Adjust 3d Model for deviations from the generated plan</a:t>
            </a:r>
            <a:endParaRPr lang="en-US" sz="4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973608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DC5709-151F-430C-922E-C7CF07EA2EBB}"/>
              </a:ext>
            </a:extLst>
          </p:cNvPr>
          <p:cNvSpPr>
            <a:spLocks noGrp="1"/>
          </p:cNvSpPr>
          <p:nvPr>
            <p:ph type="title"/>
          </p:nvPr>
        </p:nvSpPr>
        <p:spPr/>
        <p:txBody>
          <a:bodyPr>
            <a:normAutofit/>
          </a:bodyPr>
          <a:lstStyle/>
          <a:p>
            <a:r>
              <a:rPr lang="en-US" dirty="0"/>
              <a:t>Per the rubric, add “Market analysis &amp; benefits to the customer base” here </a:t>
            </a:r>
          </a:p>
        </p:txBody>
      </p:sp>
      <p:sp>
        <p:nvSpPr>
          <p:cNvPr id="6" name="Text Placeholder 5">
            <a:extLst>
              <a:ext uri="{FF2B5EF4-FFF2-40B4-BE49-F238E27FC236}">
                <a16:creationId xmlns:a16="http://schemas.microsoft.com/office/drawing/2014/main" id="{CB34A647-4380-45CE-92C0-7ADF5AEBC5D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24</a:t>
            </a:fld>
            <a:endParaRPr lang="en-US"/>
          </a:p>
        </p:txBody>
      </p:sp>
      <p:sp>
        <p:nvSpPr>
          <p:cNvPr id="2" name="Date Placeholder 1">
            <a:extLst>
              <a:ext uri="{FF2B5EF4-FFF2-40B4-BE49-F238E27FC236}">
                <a16:creationId xmlns:a16="http://schemas.microsoft.com/office/drawing/2014/main" id="{D8D8C9B6-6BB6-40D6-94B0-F30592B22C1B}"/>
              </a:ext>
            </a:extLst>
          </p:cNvPr>
          <p:cNvSpPr>
            <a:spLocks noGrp="1"/>
          </p:cNvSpPr>
          <p:nvPr>
            <p:ph type="dt" sz="half" idx="10"/>
          </p:nvPr>
        </p:nvSpPr>
        <p:spPr/>
        <p:txBody>
          <a:bodyPr/>
          <a:lstStyle/>
          <a:p>
            <a:fld id="{DFB65D22-CBB3-4848-9C31-D7B671615A23}" type="datetime1">
              <a:rPr lang="en-US" smtClean="0"/>
              <a:t>10/7/2020</a:t>
            </a:fld>
            <a:endParaRPr lang="en-US" dirty="0"/>
          </a:p>
        </p:txBody>
      </p:sp>
      <p:sp>
        <p:nvSpPr>
          <p:cNvPr id="3" name="Footer Placeholder 2">
            <a:extLst>
              <a:ext uri="{FF2B5EF4-FFF2-40B4-BE49-F238E27FC236}">
                <a16:creationId xmlns:a16="http://schemas.microsoft.com/office/drawing/2014/main" id="{C4AD82F3-E959-43F9-AF39-42A76C7C3D1F}"/>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135143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25</a:t>
            </a:fld>
            <a:endParaRPr lang="en-US"/>
          </a:p>
        </p:txBody>
      </p:sp>
      <p:sp>
        <p:nvSpPr>
          <p:cNvPr id="2" name="Date Placeholder 1">
            <a:extLst>
              <a:ext uri="{FF2B5EF4-FFF2-40B4-BE49-F238E27FC236}">
                <a16:creationId xmlns:a16="http://schemas.microsoft.com/office/drawing/2014/main" id="{D8D8C9B6-6BB6-40D6-94B0-F30592B22C1B}"/>
              </a:ext>
            </a:extLst>
          </p:cNvPr>
          <p:cNvSpPr>
            <a:spLocks noGrp="1"/>
          </p:cNvSpPr>
          <p:nvPr>
            <p:ph type="dt" sz="half" idx="10"/>
          </p:nvPr>
        </p:nvSpPr>
        <p:spPr/>
        <p:txBody>
          <a:bodyPr/>
          <a:lstStyle/>
          <a:p>
            <a:fld id="{DFB65D22-CBB3-4848-9C31-D7B671615A23}" type="datetime1">
              <a:rPr lang="en-US" smtClean="0"/>
              <a:t>10/7/2020</a:t>
            </a:fld>
            <a:endParaRPr lang="en-US" dirty="0"/>
          </a:p>
        </p:txBody>
      </p:sp>
      <p:sp>
        <p:nvSpPr>
          <p:cNvPr id="3" name="Footer Placeholder 2">
            <a:extLst>
              <a:ext uri="{FF2B5EF4-FFF2-40B4-BE49-F238E27FC236}">
                <a16:creationId xmlns:a16="http://schemas.microsoft.com/office/drawing/2014/main" id="{C4AD82F3-E959-43F9-AF39-42A76C7C3D1F}"/>
              </a:ext>
            </a:extLst>
          </p:cNvPr>
          <p:cNvSpPr>
            <a:spLocks noGrp="1"/>
          </p:cNvSpPr>
          <p:nvPr>
            <p:ph type="ftr" sz="quarter" idx="11"/>
          </p:nvPr>
        </p:nvSpPr>
        <p:spPr/>
        <p:txBody>
          <a:bodyPr/>
          <a:lstStyle/>
          <a:p>
            <a:r>
              <a:rPr lang="en-US"/>
              <a:t>CS 410 – Team Yellow – Load.In – Feasibility </a:t>
            </a:r>
            <a:endParaRPr lang="en-US" dirty="0"/>
          </a:p>
        </p:txBody>
      </p:sp>
      <p:graphicFrame>
        <p:nvGraphicFramePr>
          <p:cNvPr id="17" name="Table 16">
            <a:extLst>
              <a:ext uri="{FF2B5EF4-FFF2-40B4-BE49-F238E27FC236}">
                <a16:creationId xmlns:a16="http://schemas.microsoft.com/office/drawing/2014/main" id="{AEA41360-605D-4174-8074-631A4E53DFDE}"/>
              </a:ext>
            </a:extLst>
          </p:cNvPr>
          <p:cNvGraphicFramePr>
            <a:graphicFrameLocks noGrp="1"/>
          </p:cNvGraphicFramePr>
          <p:nvPr>
            <p:extLst>
              <p:ext uri="{D42A27DB-BD31-4B8C-83A1-F6EECF244321}">
                <p14:modId xmlns:p14="http://schemas.microsoft.com/office/powerpoint/2010/main" val="2636213573"/>
              </p:ext>
            </p:extLst>
          </p:nvPr>
        </p:nvGraphicFramePr>
        <p:xfrm>
          <a:off x="278957" y="993658"/>
          <a:ext cx="6471799" cy="4679565"/>
        </p:xfrm>
        <a:graphic>
          <a:graphicData uri="http://schemas.openxmlformats.org/drawingml/2006/table">
            <a:tbl>
              <a:tblPr firstRow="1" firstCol="1" bandRow="1"/>
              <a:tblGrid>
                <a:gridCol w="789337">
                  <a:extLst>
                    <a:ext uri="{9D8B030D-6E8A-4147-A177-3AD203B41FA5}">
                      <a16:colId xmlns:a16="http://schemas.microsoft.com/office/drawing/2014/main" val="23964120"/>
                    </a:ext>
                  </a:extLst>
                </a:gridCol>
                <a:gridCol w="958481">
                  <a:extLst>
                    <a:ext uri="{9D8B030D-6E8A-4147-A177-3AD203B41FA5}">
                      <a16:colId xmlns:a16="http://schemas.microsoft.com/office/drawing/2014/main" val="3881041737"/>
                    </a:ext>
                  </a:extLst>
                </a:gridCol>
                <a:gridCol w="958481">
                  <a:extLst>
                    <a:ext uri="{9D8B030D-6E8A-4147-A177-3AD203B41FA5}">
                      <a16:colId xmlns:a16="http://schemas.microsoft.com/office/drawing/2014/main" val="2205594500"/>
                    </a:ext>
                  </a:extLst>
                </a:gridCol>
                <a:gridCol w="1017994">
                  <a:extLst>
                    <a:ext uri="{9D8B030D-6E8A-4147-A177-3AD203B41FA5}">
                      <a16:colId xmlns:a16="http://schemas.microsoft.com/office/drawing/2014/main" val="2413491925"/>
                    </a:ext>
                  </a:extLst>
                </a:gridCol>
                <a:gridCol w="1017994">
                  <a:extLst>
                    <a:ext uri="{9D8B030D-6E8A-4147-A177-3AD203B41FA5}">
                      <a16:colId xmlns:a16="http://schemas.microsoft.com/office/drawing/2014/main" val="731105647"/>
                    </a:ext>
                  </a:extLst>
                </a:gridCol>
                <a:gridCol w="902099">
                  <a:extLst>
                    <a:ext uri="{9D8B030D-6E8A-4147-A177-3AD203B41FA5}">
                      <a16:colId xmlns:a16="http://schemas.microsoft.com/office/drawing/2014/main" val="223629030"/>
                    </a:ext>
                  </a:extLst>
                </a:gridCol>
                <a:gridCol w="827413">
                  <a:extLst>
                    <a:ext uri="{9D8B030D-6E8A-4147-A177-3AD203B41FA5}">
                      <a16:colId xmlns:a16="http://schemas.microsoft.com/office/drawing/2014/main" val="434748574"/>
                    </a:ext>
                  </a:extLst>
                </a:gridCol>
              </a:tblGrid>
              <a:tr h="513425">
                <a:tc gridSpan="7">
                  <a:txBody>
                    <a:bodyPr/>
                    <a:lstStyle/>
                    <a:p>
                      <a:pPr marL="0" marR="0" algn="ctr">
                        <a:spcBef>
                          <a:spcPts val="0"/>
                        </a:spcBef>
                        <a:spcAft>
                          <a:spcPts val="0"/>
                        </a:spcAft>
                      </a:pPr>
                      <a:r>
                        <a:rPr lang="en-US" sz="1800" b="1" cap="all"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Probability</a:t>
                      </a:r>
                      <a:endParaRPr lang="en-US" sz="18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71755" marR="71755" algn="ctr">
                        <a:spcBef>
                          <a:spcPts val="0"/>
                        </a:spcBef>
                        <a:spcAft>
                          <a:spcPts val="0"/>
                        </a:spcAft>
                      </a:pPr>
                      <a:r>
                        <a:rPr lang="en-US" sz="1600" b="1" cap="all"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6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E7E6E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22188208"/>
                  </a:ext>
                </a:extLst>
              </a:tr>
              <a:tr h="362418">
                <a:tc>
                  <a:txBody>
                    <a:bodyPr/>
                    <a:lstStyle/>
                    <a:p>
                      <a:pPr marL="0" marR="0">
                        <a:spcBef>
                          <a:spcPts val="0"/>
                        </a:spcBef>
                        <a:spcAft>
                          <a:spcPts val="0"/>
                        </a:spcAft>
                      </a:pPr>
                      <a:r>
                        <a:rPr lang="en-US" sz="1200" b="1" cap="all">
                          <a:effectLst/>
                          <a:latin typeface="Calibri" panose="020F0502020204030204" pitchFamily="34" charset="0"/>
                          <a:ea typeface="Calibri" panose="020F0502020204030204" pitchFamily="34" charset="0"/>
                          <a:cs typeface="Times New Roman" panose="02020603050405020304" pitchFamily="18" charset="0"/>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7F7F7F"/>
                      </a:solidFill>
                      <a:prstDash val="solid"/>
                      <a:round/>
                      <a:headEnd type="none" w="med" len="med"/>
                      <a:tailEnd type="none" w="med" len="med"/>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3138266705"/>
                  </a:ext>
                </a:extLst>
              </a:tr>
              <a:tr h="602620">
                <a:tc rowSpan="5">
                  <a:txBody>
                    <a:bodyPr/>
                    <a:lstStyle/>
                    <a:p>
                      <a:pPr marL="71755" marR="71755" algn="ctr">
                        <a:spcBef>
                          <a:spcPts val="0"/>
                        </a:spcBef>
                        <a:spcAft>
                          <a:spcPts val="0"/>
                        </a:spcAft>
                      </a:pPr>
                      <a:r>
                        <a:rPr lang="en-US" sz="1200" b="1" cap="all">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Severity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lnL>
                      <a:noFill/>
                    </a:lnL>
                    <a:lnR w="12700" cap="flat" cmpd="sng" algn="ctr">
                      <a:solidFill>
                        <a:srgbClr val="7F7F7F"/>
                      </a:solidFill>
                      <a:prstDash val="solid"/>
                      <a:round/>
                      <a:headEnd type="none" w="med" len="med"/>
                      <a:tailEnd type="none" w="med" len="med"/>
                    </a:lnR>
                    <a:lnT>
                      <a:noFill/>
                    </a:lnT>
                    <a:lnB>
                      <a:noFill/>
                    </a:lnB>
                    <a:solidFill>
                      <a:srgbClr val="E7E6E6"/>
                    </a:solidFill>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0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0000"/>
                    </a:solidFill>
                  </a:tcPr>
                </a:tc>
                <a:extLst>
                  <a:ext uri="{0D108BD9-81ED-4DB2-BD59-A6C34878D82A}">
                    <a16:rowId xmlns:a16="http://schemas.microsoft.com/office/drawing/2014/main" val="33637888"/>
                  </a:ext>
                </a:extLst>
              </a:tr>
              <a:tr h="502766">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tabLst>
                          <a:tab pos="465455" algn="l"/>
                        </a:tabLs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extLst>
                  <a:ext uri="{0D108BD9-81ED-4DB2-BD59-A6C34878D82A}">
                    <a16:rowId xmlns:a16="http://schemas.microsoft.com/office/drawing/2014/main" val="4117927542"/>
                  </a:ext>
                </a:extLst>
              </a:tr>
              <a:tr h="502766">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T-2</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extLst>
                  <a:ext uri="{0D108BD9-81ED-4DB2-BD59-A6C34878D82A}">
                    <a16:rowId xmlns:a16="http://schemas.microsoft.com/office/drawing/2014/main" val="1639830643"/>
                  </a:ext>
                </a:extLst>
              </a:tr>
              <a:tr h="565611">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extLst>
                  <a:ext uri="{0D108BD9-81ED-4DB2-BD59-A6C34878D82A}">
                    <a16:rowId xmlns:a16="http://schemas.microsoft.com/office/drawing/2014/main" val="3465853558"/>
                  </a:ext>
                </a:extLst>
              </a:tr>
              <a:tr h="616352">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extLst>
                  <a:ext uri="{0D108BD9-81ED-4DB2-BD59-A6C34878D82A}">
                    <a16:rowId xmlns:a16="http://schemas.microsoft.com/office/drawing/2014/main" val="2581731003"/>
                  </a:ext>
                </a:extLst>
              </a:tr>
              <a:tr h="1005530">
                <a:tc gridSpan="7">
                  <a:txBody>
                    <a:bodyPr/>
                    <a:lstStyle/>
                    <a:p>
                      <a:pPr marL="0" marR="0">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a:noFill/>
                    </a:lnT>
                    <a:lnB>
                      <a:noFill/>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9122944"/>
                  </a:ext>
                </a:extLst>
              </a:tr>
            </a:tbl>
          </a:graphicData>
        </a:graphic>
      </p:graphicFrame>
      <p:sp>
        <p:nvSpPr>
          <p:cNvPr id="6" name="TextBox 5">
            <a:extLst>
              <a:ext uri="{FF2B5EF4-FFF2-40B4-BE49-F238E27FC236}">
                <a16:creationId xmlns:a16="http://schemas.microsoft.com/office/drawing/2014/main" id="{6F045321-C7CD-425A-ABF2-285B219F9B84}"/>
              </a:ext>
            </a:extLst>
          </p:cNvPr>
          <p:cNvSpPr txBox="1"/>
          <p:nvPr/>
        </p:nvSpPr>
        <p:spPr>
          <a:xfrm>
            <a:off x="278957" y="141459"/>
            <a:ext cx="8116711" cy="646331"/>
          </a:xfrm>
          <a:prstGeom prst="rect">
            <a:avLst/>
          </a:prstGeom>
          <a:noFill/>
        </p:spPr>
        <p:txBody>
          <a:bodyPr wrap="square" rtlCol="0">
            <a:spAutoFit/>
          </a:bodyPr>
          <a:lstStyle/>
          <a:p>
            <a:r>
              <a:rPr lang="en-US" sz="3600" dirty="0"/>
              <a:t>Technical Risks</a:t>
            </a:r>
          </a:p>
        </p:txBody>
      </p:sp>
      <p:sp>
        <p:nvSpPr>
          <p:cNvPr id="5" name="Rectangle 4">
            <a:extLst>
              <a:ext uri="{FF2B5EF4-FFF2-40B4-BE49-F238E27FC236}">
                <a16:creationId xmlns:a16="http://schemas.microsoft.com/office/drawing/2014/main" id="{0D8A34CC-51FC-444F-A752-220DAA00F2E4}"/>
              </a:ext>
            </a:extLst>
          </p:cNvPr>
          <p:cNvSpPr/>
          <p:nvPr/>
        </p:nvSpPr>
        <p:spPr>
          <a:xfrm>
            <a:off x="6934200" y="894030"/>
            <a:ext cx="5133622" cy="5586145"/>
          </a:xfrm>
          <a:prstGeom prst="rect">
            <a:avLst/>
          </a:prstGeom>
        </p:spPr>
        <p:txBody>
          <a:bodyPr wrap="square">
            <a:spAutoFit/>
          </a:bodyPr>
          <a:lstStyle/>
          <a:p>
            <a:pPr marL="285750" lvl="0" indent="-285750">
              <a:buFont typeface="Arial" panose="020B0604020202020204" pitchFamily="34" charset="0"/>
              <a:buChar char="•"/>
            </a:pPr>
            <a:r>
              <a:rPr lang="en-US" sz="1700" dirty="0">
                <a:latin typeface="Calibri" panose="020F0502020204030204" pitchFamily="34" charset="0"/>
                <a:cs typeface="Calibri" panose="020F0502020204030204" pitchFamily="34" charset="0"/>
              </a:rPr>
              <a:t>T-1: Artificial Intelligence prone to error due to insufficient training data.</a:t>
            </a:r>
          </a:p>
          <a:p>
            <a:pPr marL="285750" lvl="0" indent="-285750">
              <a:buFont typeface="Arial" panose="020B0604020202020204" pitchFamily="34" charset="0"/>
              <a:buChar char="•"/>
            </a:pPr>
            <a:r>
              <a:rPr lang="en-US" sz="1700" dirty="0">
                <a:latin typeface="Calibri" panose="020F0502020204030204" pitchFamily="34" charset="0"/>
                <a:cs typeface="Calibri" panose="020F0502020204030204" pitchFamily="34" charset="0"/>
              </a:rPr>
              <a:t>T-1 Mitigation: Implementing a feedback loopback in the beta phase with test users.</a:t>
            </a:r>
          </a:p>
          <a:p>
            <a:r>
              <a:rPr lang="en-US" sz="1700" dirty="0">
                <a:latin typeface="Calibri" panose="020F0502020204030204" pitchFamily="34" charset="0"/>
                <a:cs typeface="Calibri" panose="020F0502020204030204" pitchFamily="34" charset="0"/>
              </a:rPr>
              <a:t> </a:t>
            </a:r>
          </a:p>
          <a:p>
            <a:pPr marL="285750" lvl="0" indent="-285750">
              <a:buFont typeface="Arial" panose="020B0604020202020204" pitchFamily="34" charset="0"/>
              <a:buChar char="•"/>
            </a:pPr>
            <a:r>
              <a:rPr lang="en-US" sz="1700" dirty="0">
                <a:latin typeface="Calibri" panose="020F0502020204030204" pitchFamily="34" charset="0"/>
                <a:cs typeface="Calibri" panose="020F0502020204030204" pitchFamily="34" charset="0"/>
              </a:rPr>
              <a:t>T-3: Challenge to obtain accurate and timely feedback.</a:t>
            </a:r>
          </a:p>
          <a:p>
            <a:pPr marL="285750" lvl="0" indent="-285750">
              <a:buFont typeface="Arial" panose="020B0604020202020204" pitchFamily="34" charset="0"/>
              <a:buChar char="•"/>
            </a:pPr>
            <a:r>
              <a:rPr lang="en-US" sz="1700" dirty="0">
                <a:latin typeface="Calibri" panose="020F0502020204030204" pitchFamily="34" charset="0"/>
                <a:cs typeface="Calibri" panose="020F0502020204030204" pitchFamily="34" charset="0"/>
              </a:rPr>
              <a:t>T-3 Mitigation: Implement a feature for users to give feedback if the application operated correctly after completing a move.</a:t>
            </a:r>
          </a:p>
          <a:p>
            <a:r>
              <a:rPr lang="en-US" sz="1700" dirty="0">
                <a:latin typeface="Calibri" panose="020F0502020204030204" pitchFamily="34" charset="0"/>
                <a:cs typeface="Calibri" panose="020F0502020204030204" pitchFamily="34" charset="0"/>
              </a:rPr>
              <a:t> </a:t>
            </a:r>
          </a:p>
          <a:p>
            <a:pPr marL="285750" lvl="0" indent="-285750">
              <a:buFont typeface="Arial" panose="020B0604020202020204" pitchFamily="34" charset="0"/>
              <a:buChar char="•"/>
            </a:pPr>
            <a:r>
              <a:rPr lang="en-US" sz="1700" dirty="0">
                <a:latin typeface="Calibri" panose="020F0502020204030204" pitchFamily="34" charset="0"/>
                <a:cs typeface="Calibri" panose="020F0502020204030204" pitchFamily="34" charset="0"/>
              </a:rPr>
              <a:t>T-4: Current technology involving machine vision is a challenge.</a:t>
            </a:r>
          </a:p>
          <a:p>
            <a:pPr marL="285750" lvl="0" indent="-285750">
              <a:buFont typeface="Arial" panose="020B0604020202020204" pitchFamily="34" charset="0"/>
              <a:buChar char="•"/>
            </a:pPr>
            <a:r>
              <a:rPr lang="en-US" sz="1700" dirty="0">
                <a:latin typeface="Calibri" panose="020F0502020204030204" pitchFamily="34" charset="0"/>
                <a:cs typeface="Calibri" panose="020F0502020204030204" pitchFamily="34" charset="0"/>
              </a:rPr>
              <a:t>T-4 Mitigation: Conduct a prototype to mitigate risk of critical errors upon release.</a:t>
            </a:r>
          </a:p>
          <a:p>
            <a:r>
              <a:rPr lang="en-US" sz="1700" dirty="0">
                <a:latin typeface="Calibri" panose="020F0502020204030204" pitchFamily="34" charset="0"/>
                <a:cs typeface="Calibri" panose="020F0502020204030204" pitchFamily="34" charset="0"/>
              </a:rPr>
              <a:t> </a:t>
            </a:r>
          </a:p>
          <a:p>
            <a:pPr marL="285750" lvl="0" indent="-285750">
              <a:buFont typeface="Arial" panose="020B0604020202020204" pitchFamily="34" charset="0"/>
              <a:buChar char="•"/>
            </a:pPr>
            <a:r>
              <a:rPr lang="en-US" sz="1700" dirty="0">
                <a:latin typeface="Calibri" panose="020F0502020204030204" pitchFamily="34" charset="0"/>
                <a:cs typeface="Calibri" panose="020F0502020204030204" pitchFamily="34" charset="0"/>
              </a:rPr>
              <a:t>T-5: Key developer leaves the project and creates a knowledge gap.</a:t>
            </a:r>
          </a:p>
          <a:p>
            <a:pPr marL="285750" lvl="0" indent="-285750">
              <a:buFont typeface="Arial" panose="020B0604020202020204" pitchFamily="34" charset="0"/>
              <a:buChar char="•"/>
            </a:pPr>
            <a:r>
              <a:rPr lang="en-US" sz="1700" dirty="0">
                <a:latin typeface="Calibri" panose="020F0502020204030204" pitchFamily="34" charset="0"/>
                <a:cs typeface="Calibri" panose="020F0502020204030204" pitchFamily="34" charset="0"/>
              </a:rPr>
              <a:t>T-5 Mitigation: Ensure team members collaborate and share knowledge equally throughout the projects lift cycle. </a:t>
            </a:r>
          </a:p>
        </p:txBody>
      </p:sp>
      <p:pic>
        <p:nvPicPr>
          <p:cNvPr id="7" name="Picture 6">
            <a:extLst>
              <a:ext uri="{FF2B5EF4-FFF2-40B4-BE49-F238E27FC236}">
                <a16:creationId xmlns:a16="http://schemas.microsoft.com/office/drawing/2014/main" id="{7314C429-BED7-41D2-AB93-A7DB06A9984A}"/>
              </a:ext>
            </a:extLst>
          </p:cNvPr>
          <p:cNvPicPr>
            <a:picLocks noChangeAspect="1"/>
          </p:cNvPicPr>
          <p:nvPr/>
        </p:nvPicPr>
        <p:blipFill>
          <a:blip r:embed="rId3"/>
          <a:stretch>
            <a:fillRect/>
          </a:stretch>
        </p:blipFill>
        <p:spPr>
          <a:xfrm>
            <a:off x="390493" y="4779648"/>
            <a:ext cx="5945879" cy="745468"/>
          </a:xfrm>
          <a:prstGeom prst="rect">
            <a:avLst/>
          </a:prstGeom>
        </p:spPr>
      </p:pic>
    </p:spTree>
    <p:extLst>
      <p:ext uri="{BB962C8B-B14F-4D97-AF65-F5344CB8AC3E}">
        <p14:creationId xmlns:p14="http://schemas.microsoft.com/office/powerpoint/2010/main" val="27242926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26</a:t>
            </a:fld>
            <a:endParaRPr lang="en-US"/>
          </a:p>
        </p:txBody>
      </p:sp>
      <p:sp>
        <p:nvSpPr>
          <p:cNvPr id="2" name="Date Placeholder 1">
            <a:extLst>
              <a:ext uri="{FF2B5EF4-FFF2-40B4-BE49-F238E27FC236}">
                <a16:creationId xmlns:a16="http://schemas.microsoft.com/office/drawing/2014/main" id="{D8D8C9B6-6BB6-40D6-94B0-F30592B22C1B}"/>
              </a:ext>
            </a:extLst>
          </p:cNvPr>
          <p:cNvSpPr>
            <a:spLocks noGrp="1"/>
          </p:cNvSpPr>
          <p:nvPr>
            <p:ph type="dt" sz="half" idx="10"/>
          </p:nvPr>
        </p:nvSpPr>
        <p:spPr/>
        <p:txBody>
          <a:bodyPr/>
          <a:lstStyle/>
          <a:p>
            <a:fld id="{DFB65D22-CBB3-4848-9C31-D7B671615A23}" type="datetime1">
              <a:rPr lang="en-US" smtClean="0"/>
              <a:t>10/7/2020</a:t>
            </a:fld>
            <a:endParaRPr lang="en-US" dirty="0"/>
          </a:p>
        </p:txBody>
      </p:sp>
      <p:sp>
        <p:nvSpPr>
          <p:cNvPr id="3" name="Footer Placeholder 2">
            <a:extLst>
              <a:ext uri="{FF2B5EF4-FFF2-40B4-BE49-F238E27FC236}">
                <a16:creationId xmlns:a16="http://schemas.microsoft.com/office/drawing/2014/main" id="{C4AD82F3-E959-43F9-AF39-42A76C7C3D1F}"/>
              </a:ext>
            </a:extLst>
          </p:cNvPr>
          <p:cNvSpPr>
            <a:spLocks noGrp="1"/>
          </p:cNvSpPr>
          <p:nvPr>
            <p:ph type="ftr" sz="quarter" idx="11"/>
          </p:nvPr>
        </p:nvSpPr>
        <p:spPr/>
        <p:txBody>
          <a:bodyPr/>
          <a:lstStyle/>
          <a:p>
            <a:r>
              <a:rPr lang="en-US"/>
              <a:t>CS 410 – Team Yellow – Load.In – Feasibility </a:t>
            </a:r>
            <a:endParaRPr lang="en-US" dirty="0"/>
          </a:p>
        </p:txBody>
      </p:sp>
      <p:sp>
        <p:nvSpPr>
          <p:cNvPr id="6" name="TextBox 5">
            <a:extLst>
              <a:ext uri="{FF2B5EF4-FFF2-40B4-BE49-F238E27FC236}">
                <a16:creationId xmlns:a16="http://schemas.microsoft.com/office/drawing/2014/main" id="{6F045321-C7CD-425A-ABF2-285B219F9B84}"/>
              </a:ext>
            </a:extLst>
          </p:cNvPr>
          <p:cNvSpPr txBox="1"/>
          <p:nvPr/>
        </p:nvSpPr>
        <p:spPr>
          <a:xfrm>
            <a:off x="278957" y="187839"/>
            <a:ext cx="8116711" cy="646331"/>
          </a:xfrm>
          <a:prstGeom prst="rect">
            <a:avLst/>
          </a:prstGeom>
          <a:noFill/>
        </p:spPr>
        <p:txBody>
          <a:bodyPr wrap="square" rtlCol="0">
            <a:spAutoFit/>
          </a:bodyPr>
          <a:lstStyle/>
          <a:p>
            <a:r>
              <a:rPr lang="en-US" sz="3600" dirty="0"/>
              <a:t>Customer Risks</a:t>
            </a:r>
          </a:p>
        </p:txBody>
      </p:sp>
      <p:sp>
        <p:nvSpPr>
          <p:cNvPr id="7" name="Rectangle 6">
            <a:extLst>
              <a:ext uri="{FF2B5EF4-FFF2-40B4-BE49-F238E27FC236}">
                <a16:creationId xmlns:a16="http://schemas.microsoft.com/office/drawing/2014/main" id="{5B105A2D-2A48-4D93-90D7-1C29A4A37ED1}"/>
              </a:ext>
            </a:extLst>
          </p:cNvPr>
          <p:cNvSpPr/>
          <p:nvPr/>
        </p:nvSpPr>
        <p:spPr>
          <a:xfrm>
            <a:off x="6813287" y="462461"/>
            <a:ext cx="5099756" cy="5632311"/>
          </a:xfrm>
          <a:prstGeom prst="rect">
            <a:avLst/>
          </a:prstGeom>
        </p:spPr>
        <p:txBody>
          <a:bodyPr wrap="square">
            <a:spAutoFit/>
          </a:bodyPr>
          <a:lstStyle/>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C-1: End user is inexperienced with the application.</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C-1 Mitigation: Implement a tutorial on how to use the application and provide a help feature.</a:t>
            </a:r>
          </a:p>
          <a:p>
            <a:r>
              <a:rPr lang="en-US" dirty="0">
                <a:latin typeface="Calibri" panose="020F0502020204030204" pitchFamily="34" charset="0"/>
                <a:cs typeface="Calibri" panose="020F0502020204030204" pitchFamily="34" charset="0"/>
              </a:rPr>
              <a:t> </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C-2: End user finds UI challenging to operate.</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C-2: Mitigation: Implement analytics for tracking when a user stop using the application.</a:t>
            </a:r>
          </a:p>
          <a:p>
            <a:r>
              <a:rPr lang="en-US" dirty="0">
                <a:latin typeface="Calibri" panose="020F0502020204030204" pitchFamily="34" charset="0"/>
                <a:cs typeface="Calibri" panose="020F0502020204030204" pitchFamily="34" charset="0"/>
              </a:rPr>
              <a:t> </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C-3: End users are not satisfied with the recommendations of the application.</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C-3 Mitigation: Implement a customer feedback feature that allows the users to disclose his/her issues with the applications.</a:t>
            </a:r>
          </a:p>
          <a:p>
            <a:r>
              <a:rPr lang="en-US" dirty="0">
                <a:latin typeface="Calibri" panose="020F0502020204030204" pitchFamily="34" charset="0"/>
                <a:cs typeface="Calibri" panose="020F0502020204030204" pitchFamily="34" charset="0"/>
              </a:rPr>
              <a:t> </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C-4: End user doesn’t follow the guidelines of the application.</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C-4 Mitigation: Implement a feature that allows the user to repeat/reset certain steps in the application as they progress.</a:t>
            </a:r>
          </a:p>
        </p:txBody>
      </p:sp>
      <p:pic>
        <p:nvPicPr>
          <p:cNvPr id="8" name="Picture 7" descr="Chart&#10;&#10;Description automatically generated">
            <a:extLst>
              <a:ext uri="{FF2B5EF4-FFF2-40B4-BE49-F238E27FC236}">
                <a16:creationId xmlns:a16="http://schemas.microsoft.com/office/drawing/2014/main" id="{F769588E-2E26-3D4F-9036-9BFA3B13C2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962" y="1117601"/>
            <a:ext cx="6241921" cy="4322030"/>
          </a:xfrm>
          <a:prstGeom prst="rect">
            <a:avLst/>
          </a:prstGeom>
        </p:spPr>
      </p:pic>
    </p:spTree>
    <p:extLst>
      <p:ext uri="{BB962C8B-B14F-4D97-AF65-F5344CB8AC3E}">
        <p14:creationId xmlns:p14="http://schemas.microsoft.com/office/powerpoint/2010/main" val="12623904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978A5B4-4938-4824-BD95-801D12E95FCD}"/>
              </a:ext>
            </a:extLst>
          </p:cNvPr>
          <p:cNvSpPr>
            <a:spLocks noGrp="1"/>
          </p:cNvSpPr>
          <p:nvPr>
            <p:ph type="title"/>
          </p:nvPr>
        </p:nvSpPr>
        <p:spPr>
          <a:xfrm>
            <a:off x="185057" y="0"/>
            <a:ext cx="3511732" cy="2239698"/>
          </a:xfrm>
        </p:spPr>
        <p:txBody>
          <a:bodyPr/>
          <a:lstStyle/>
          <a:p>
            <a:r>
              <a:rPr lang="en-US" dirty="0"/>
              <a:t>The Competition</a:t>
            </a:r>
          </a:p>
        </p:txBody>
      </p:sp>
      <p:sp>
        <p:nvSpPr>
          <p:cNvPr id="2" name="Date Placeholder 1">
            <a:extLst>
              <a:ext uri="{FF2B5EF4-FFF2-40B4-BE49-F238E27FC236}">
                <a16:creationId xmlns:a16="http://schemas.microsoft.com/office/drawing/2014/main" id="{FBBD6661-8520-4833-80E2-738371634F20}"/>
              </a:ext>
            </a:extLst>
          </p:cNvPr>
          <p:cNvSpPr>
            <a:spLocks noGrp="1"/>
          </p:cNvSpPr>
          <p:nvPr>
            <p:ph type="dt" sz="half" idx="10"/>
          </p:nvPr>
        </p:nvSpPr>
        <p:spPr/>
        <p:txBody>
          <a:bodyPr/>
          <a:lstStyle/>
          <a:p>
            <a:fld id="{243AFA94-B90B-47E8-A187-60071488149D}" type="datetime1">
              <a:rPr lang="en-US" smtClean="0"/>
              <a:t>10/7/2020</a:t>
            </a:fld>
            <a:endParaRPr lang="en-US" dirty="0"/>
          </a:p>
        </p:txBody>
      </p:sp>
      <p:sp>
        <p:nvSpPr>
          <p:cNvPr id="5" name="Footer Placeholder 4">
            <a:extLst>
              <a:ext uri="{FF2B5EF4-FFF2-40B4-BE49-F238E27FC236}">
                <a16:creationId xmlns:a16="http://schemas.microsoft.com/office/drawing/2014/main" id="{B8EA9786-E548-4238-922B-520C43D40A6B}"/>
              </a:ext>
            </a:extLst>
          </p:cNvPr>
          <p:cNvSpPr>
            <a:spLocks noGrp="1"/>
          </p:cNvSpPr>
          <p:nvPr>
            <p:ph type="ftr" sz="quarter" idx="11"/>
          </p:nvPr>
        </p:nvSpPr>
        <p:spPr/>
        <p:txBody>
          <a:bodyPr/>
          <a:lstStyle/>
          <a:p>
            <a:r>
              <a:rPr lang="en-US"/>
              <a:t>CS 410 – Team Yellow – Load.In – Feasibility </a:t>
            </a:r>
            <a:endParaRPr lang="en-US" dirty="0"/>
          </a:p>
        </p:txBody>
      </p:sp>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p:txBody>
          <a:bodyPr/>
          <a:lstStyle/>
          <a:p>
            <a:fld id="{BC24384F-C969-491A-B746-B529BCC5F8BF}" type="slidenum">
              <a:rPr lang="en-US" smtClean="0"/>
              <a:t>27</a:t>
            </a:fld>
            <a:endParaRPr lang="en-US"/>
          </a:p>
        </p:txBody>
      </p:sp>
      <p:pic>
        <p:nvPicPr>
          <p:cNvPr id="6" name="Picture 5" descr="A screenshot of a cell phone&#10;&#10;Description automatically generated">
            <a:extLst>
              <a:ext uri="{FF2B5EF4-FFF2-40B4-BE49-F238E27FC236}">
                <a16:creationId xmlns:a16="http://schemas.microsoft.com/office/drawing/2014/main" id="{C32E63AB-9502-4C42-9005-815D04FD9D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264814"/>
            <a:ext cx="7907383" cy="5930537"/>
          </a:xfrm>
          <a:prstGeom prst="rect">
            <a:avLst/>
          </a:prstGeom>
        </p:spPr>
      </p:pic>
    </p:spTree>
    <p:extLst>
      <p:ext uri="{BB962C8B-B14F-4D97-AF65-F5344CB8AC3E}">
        <p14:creationId xmlns:p14="http://schemas.microsoft.com/office/powerpoint/2010/main" val="143608503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28</a:t>
            </a:fld>
            <a:endParaRPr lang="en-US"/>
          </a:p>
        </p:txBody>
      </p:sp>
      <p:sp>
        <p:nvSpPr>
          <p:cNvPr id="4" name="Rectangle 3">
            <a:extLst>
              <a:ext uri="{FF2B5EF4-FFF2-40B4-BE49-F238E27FC236}">
                <a16:creationId xmlns:a16="http://schemas.microsoft.com/office/drawing/2014/main" id="{0012D8F0-979F-46E8-B825-8DA3D7D2A3F6}"/>
              </a:ext>
            </a:extLst>
          </p:cNvPr>
          <p:cNvSpPr/>
          <p:nvPr/>
        </p:nvSpPr>
        <p:spPr>
          <a:xfrm>
            <a:off x="0" y="5663331"/>
            <a:ext cx="12192000" cy="11946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7EAD1EE1-0764-48EB-85CC-19784BFF2F65}"/>
              </a:ext>
            </a:extLst>
          </p:cNvPr>
          <p:cNvGrpSpPr/>
          <p:nvPr/>
        </p:nvGrpSpPr>
        <p:grpSpPr>
          <a:xfrm>
            <a:off x="5381562" y="2711814"/>
            <a:ext cx="1428873" cy="1432227"/>
            <a:chOff x="5638798" y="2453973"/>
            <a:chExt cx="1428873" cy="1432227"/>
          </a:xfrm>
        </p:grpSpPr>
        <p:sp>
          <p:nvSpPr>
            <p:cNvPr id="6" name="Rectangle: Rounded Corners 5">
              <a:extLst>
                <a:ext uri="{FF2B5EF4-FFF2-40B4-BE49-F238E27FC236}">
                  <a16:creationId xmlns:a16="http://schemas.microsoft.com/office/drawing/2014/main" id="{A38F82E9-C412-499F-80EB-7190609FCCDE}"/>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DA9EC0FB-F291-4B4F-9A5E-D190F155516B}"/>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83D2E496-0471-47A2-A5B1-FB5B0C9405E4}"/>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54892CDD-D1E7-4B40-AFC0-D9F238BE2F99}"/>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D17CC13-C94B-46BB-B4AA-BA3F1F22B5DA}"/>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172BB59-E8FD-44C0-AD3C-32640C648D05}"/>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1B821CD9-19C3-4C92-9DA6-4BE304C78720}"/>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7785530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20E160-D896-4D9D-BB9D-A67612916F84}"/>
              </a:ext>
            </a:extLst>
          </p:cNvPr>
          <p:cNvSpPr/>
          <p:nvPr/>
        </p:nvSpPr>
        <p:spPr>
          <a:xfrm>
            <a:off x="1270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00F45-877B-43D4-B0E2-F07189B41C41}"/>
              </a:ext>
            </a:extLst>
          </p:cNvPr>
          <p:cNvSpPr>
            <a:spLocks noGrp="1"/>
          </p:cNvSpPr>
          <p:nvPr>
            <p:ph type="title"/>
          </p:nvPr>
        </p:nvSpPr>
        <p:spPr>
          <a:xfrm>
            <a:off x="838200" y="137319"/>
            <a:ext cx="10515600" cy="764382"/>
          </a:xfrm>
        </p:spPr>
        <p:txBody>
          <a:bodyPr anchor="t"/>
          <a:lstStyle/>
          <a:p>
            <a:r>
              <a:rPr lang="en-US" dirty="0">
                <a:solidFill>
                  <a:schemeClr val="accent1">
                    <a:lumMod val="75000"/>
                  </a:schemeClr>
                </a:solidFill>
              </a:rPr>
              <a:t>Sources:</a:t>
            </a:r>
          </a:p>
        </p:txBody>
      </p:sp>
      <p:sp>
        <p:nvSpPr>
          <p:cNvPr id="3" name="Slide Number Placeholder 2">
            <a:extLst>
              <a:ext uri="{FF2B5EF4-FFF2-40B4-BE49-F238E27FC236}">
                <a16:creationId xmlns:a16="http://schemas.microsoft.com/office/drawing/2014/main" id="{CEB2EB87-C5B7-4D53-B1D8-731C09B15243}"/>
              </a:ext>
            </a:extLst>
          </p:cNvPr>
          <p:cNvSpPr>
            <a:spLocks noGrp="1"/>
          </p:cNvSpPr>
          <p:nvPr>
            <p:ph type="sldNum" sz="quarter" idx="12"/>
          </p:nvPr>
        </p:nvSpPr>
        <p:spPr>
          <a:xfrm>
            <a:off x="8610600" y="6311900"/>
            <a:ext cx="2743200" cy="546100"/>
          </a:xfrm>
        </p:spPr>
        <p:txBody>
          <a:bodyPr anchor="t"/>
          <a:lstStyle/>
          <a:p>
            <a:fld id="{BC24384F-C969-491A-B746-B529BCC5F8BF}" type="slidenum">
              <a:rPr lang="en-US" smtClean="0"/>
              <a:t>29</a:t>
            </a:fld>
            <a:endParaRPr lang="en-US"/>
          </a:p>
        </p:txBody>
      </p:sp>
      <p:sp>
        <p:nvSpPr>
          <p:cNvPr id="5" name="Title 1">
            <a:extLst>
              <a:ext uri="{FF2B5EF4-FFF2-40B4-BE49-F238E27FC236}">
                <a16:creationId xmlns:a16="http://schemas.microsoft.com/office/drawing/2014/main" id="{732979C8-3088-44F6-B3AC-0276C6436929}"/>
              </a:ext>
            </a:extLst>
          </p:cNvPr>
          <p:cNvSpPr txBox="1">
            <a:spLocks/>
          </p:cNvSpPr>
          <p:nvPr/>
        </p:nvSpPr>
        <p:spPr>
          <a:xfrm>
            <a:off x="838200" y="1132284"/>
            <a:ext cx="10147300" cy="49934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sz="1200" dirty="0">
              <a:solidFill>
                <a:schemeClr val="accent1">
                  <a:lumMod val="75000"/>
                </a:schemeClr>
              </a:solidFill>
            </a:endParaRPr>
          </a:p>
          <a:p>
            <a:pPr marL="342900" indent="-342900">
              <a:lnSpc>
                <a:spcPct val="150000"/>
              </a:lnSpc>
              <a:buFont typeface="Arial" panose="020B0604020202020204" pitchFamily="34" charset="0"/>
              <a:buChar char="•"/>
            </a:pPr>
            <a:r>
              <a:rPr lang="en-US" sz="1200" dirty="0">
                <a:solidFill>
                  <a:schemeClr val="accent1">
                    <a:lumMod val="75000"/>
                  </a:schemeClr>
                </a:solidFill>
              </a:rPr>
              <a:t>The Top 5 Moving Mistakes Across America. (2019, August 13). Article. https://www.article.com/blog/top-5-moving-mistakes/</a:t>
            </a:r>
          </a:p>
          <a:p>
            <a:pPr marL="342900" indent="-342900">
              <a:lnSpc>
                <a:spcPct val="150000"/>
              </a:lnSpc>
              <a:buFont typeface="Arial" panose="020B0604020202020204" pitchFamily="34" charset="0"/>
              <a:buChar char="•"/>
            </a:pPr>
            <a:r>
              <a:rPr lang="en-US" sz="1200" dirty="0">
                <a:solidFill>
                  <a:schemeClr val="accent1">
                    <a:lumMod val="75000"/>
                  </a:schemeClr>
                </a:solidFill>
              </a:rPr>
              <a:t>Economy Moving &amp; Storage, LLC. (2015, January 4). How to properly pack and load a moving truck- Movers Cincinnati. YouTube. https://www.youtube.com/watch?v=rjmofUZOdwo&amp;feature=youtu.be</a:t>
            </a:r>
          </a:p>
          <a:p>
            <a:pPr marL="342900" indent="-342900">
              <a:lnSpc>
                <a:spcPct val="150000"/>
              </a:lnSpc>
              <a:buFont typeface="Arial" panose="020B0604020202020204" pitchFamily="34" charset="0"/>
              <a:buChar char="•"/>
            </a:pPr>
            <a:r>
              <a:rPr lang="en-US" sz="1200" dirty="0" err="1">
                <a:solidFill>
                  <a:schemeClr val="accent1">
                    <a:lumMod val="75000"/>
                  </a:schemeClr>
                </a:solidFill>
              </a:rPr>
              <a:t>CADCode</a:t>
            </a:r>
            <a:r>
              <a:rPr lang="en-US" sz="1200" dirty="0">
                <a:solidFill>
                  <a:schemeClr val="accent1">
                    <a:lumMod val="75000"/>
                  </a:schemeClr>
                </a:solidFill>
              </a:rPr>
              <a:t> Systems. (n.d.). Optimizing &amp; Machining | </a:t>
            </a:r>
            <a:r>
              <a:rPr lang="en-US" sz="1200" dirty="0" err="1">
                <a:solidFill>
                  <a:schemeClr val="accent1">
                    <a:lumMod val="75000"/>
                  </a:schemeClr>
                </a:solidFill>
              </a:rPr>
              <a:t>CADCode</a:t>
            </a:r>
            <a:r>
              <a:rPr lang="en-US" sz="1200" dirty="0">
                <a:solidFill>
                  <a:schemeClr val="accent1">
                    <a:lumMod val="75000"/>
                  </a:schemeClr>
                </a:solidFill>
              </a:rPr>
              <a:t> Systems. </a:t>
            </a:r>
            <a:r>
              <a:rPr lang="en-US" sz="1200" dirty="0" err="1">
                <a:solidFill>
                  <a:schemeClr val="accent1">
                    <a:lumMod val="75000"/>
                  </a:schemeClr>
                </a:solidFill>
              </a:rPr>
              <a:t>CADCode.Com</a:t>
            </a:r>
            <a:r>
              <a:rPr lang="en-US" sz="1200" dirty="0">
                <a:solidFill>
                  <a:schemeClr val="accent1">
                    <a:lumMod val="75000"/>
                  </a:schemeClr>
                </a:solidFill>
              </a:rPr>
              <a:t>. Retrieved September 20, 2020, from https://www.cadcode.com/category/categories/optimizing-machining</a:t>
            </a:r>
          </a:p>
          <a:p>
            <a:pPr marL="342900" indent="-342900">
              <a:lnSpc>
                <a:spcPct val="150000"/>
              </a:lnSpc>
              <a:buFont typeface="Arial" panose="020B0604020202020204" pitchFamily="34" charset="0"/>
              <a:buChar char="•"/>
            </a:pPr>
            <a:r>
              <a:rPr lang="en-US" sz="1200" dirty="0">
                <a:solidFill>
                  <a:schemeClr val="accent1">
                    <a:lumMod val="75000"/>
                  </a:schemeClr>
                </a:solidFill>
              </a:rPr>
              <a:t>Dube, E. (2020, September 20). OPTIMIZING THREE-DIMENSIONAL BIN PACKING THROUGH SIMULATION. Semantics Scholar. https://www.semanticscholar.org/paper/OPTIMIZING-THREE-DIMENSIONAL-BIN-PACKING-THROUGH-Dube/bb9986af2f26f7726fcef1bc684eac8239c9b853#references</a:t>
            </a:r>
          </a:p>
          <a:p>
            <a:pPr marL="342900" indent="-342900">
              <a:lnSpc>
                <a:spcPct val="150000"/>
              </a:lnSpc>
              <a:buFont typeface="Arial" panose="020B0604020202020204" pitchFamily="34" charset="0"/>
              <a:buChar char="•"/>
            </a:pPr>
            <a:r>
              <a:rPr lang="en-US" sz="1200" dirty="0">
                <a:solidFill>
                  <a:schemeClr val="accent1">
                    <a:lumMod val="75000"/>
                  </a:schemeClr>
                </a:solidFill>
              </a:rPr>
              <a:t>Knoblauch, M. (2019, May 8). One in ten Americans would prefer a week in jail over moving. New York Post. https://nypost.com/2019/05/08/one-in-ten-americans-would-prefer-a-week-in-jail-over-moving/</a:t>
            </a:r>
          </a:p>
          <a:p>
            <a:pPr marL="342900" indent="-342900">
              <a:lnSpc>
                <a:spcPct val="150000"/>
              </a:lnSpc>
              <a:buFont typeface="Arial" panose="020B0604020202020204" pitchFamily="34" charset="0"/>
              <a:buChar char="•"/>
            </a:pPr>
            <a:r>
              <a:rPr lang="en-US" sz="1200" dirty="0">
                <a:solidFill>
                  <a:schemeClr val="accent1">
                    <a:lumMod val="75000"/>
                  </a:schemeClr>
                </a:solidFill>
              </a:rPr>
              <a:t>The American Institute of Stress. (n.d.). The Holmes-Rahe Stress Inventory PDF. Retrieved September 20, 2020, from https://www.stress.org/wp-content/uploads/2019/04/stress-inventory-1.pdf</a:t>
            </a:r>
          </a:p>
          <a:p>
            <a:pPr marL="342900" indent="-342900">
              <a:lnSpc>
                <a:spcPct val="150000"/>
              </a:lnSpc>
              <a:buFont typeface="Arial" panose="020B0604020202020204" pitchFamily="34" charset="0"/>
              <a:buChar char="•"/>
            </a:pPr>
            <a:r>
              <a:rPr lang="en-US" sz="1200" dirty="0">
                <a:solidFill>
                  <a:schemeClr val="accent1">
                    <a:lumMod val="75000"/>
                  </a:schemeClr>
                </a:solidFill>
              </a:rPr>
              <a:t>Wood, T. (2020, January 6). Moving Industry Statistics. </a:t>
            </a:r>
            <a:r>
              <a:rPr lang="en-US" sz="1200" dirty="0" err="1">
                <a:solidFill>
                  <a:schemeClr val="accent1">
                    <a:lumMod val="75000"/>
                  </a:schemeClr>
                </a:solidFill>
              </a:rPr>
              <a:t>MoveBuddha</a:t>
            </a:r>
            <a:r>
              <a:rPr lang="en-US" sz="1200" dirty="0">
                <a:solidFill>
                  <a:schemeClr val="accent1">
                    <a:lumMod val="75000"/>
                  </a:schemeClr>
                </a:solidFill>
              </a:rPr>
              <a:t>. https://www.movebuddha.com/blog/moving-industry-statistics/</a:t>
            </a:r>
          </a:p>
          <a:p>
            <a:pPr marL="342900" indent="-342900">
              <a:lnSpc>
                <a:spcPct val="150000"/>
              </a:lnSpc>
              <a:buFont typeface="Arial" panose="020B0604020202020204" pitchFamily="34" charset="0"/>
              <a:buChar char="•"/>
            </a:pPr>
            <a:r>
              <a:rPr lang="en-US" sz="1200" dirty="0">
                <a:solidFill>
                  <a:schemeClr val="accent1">
                    <a:lumMod val="75000"/>
                  </a:schemeClr>
                </a:solidFill>
              </a:rPr>
              <a:t>Nat and Friends. (2017, April 18). Google Earth’s Incredible 3D Imagery, Explained. YouTube. https://www.youtube.com/watch?v=suo_aUTUpps&amp;feature=youtu.be</a:t>
            </a:r>
          </a:p>
          <a:p>
            <a:pPr marL="342900" indent="-342900">
              <a:lnSpc>
                <a:spcPct val="150000"/>
              </a:lnSpc>
              <a:buFont typeface="Arial" panose="020B0604020202020204" pitchFamily="34" charset="0"/>
              <a:buChar char="•"/>
            </a:pPr>
            <a:r>
              <a:rPr lang="en-US" sz="1200" dirty="0">
                <a:solidFill>
                  <a:schemeClr val="accent1">
                    <a:lumMod val="75000"/>
                  </a:schemeClr>
                </a:solidFill>
              </a:rPr>
              <a:t>Collins, T. (2018, April 20). A Look Into Photogrammetry and Video Games - Tiger Collins. Medium. https://medium.com/@homicidalnacho/a-look-into-photogrammetry-and-video-games-71d602f51c31</a:t>
            </a:r>
            <a:br>
              <a:rPr lang="en-US" sz="1200" dirty="0">
                <a:solidFill>
                  <a:schemeClr val="accent1">
                    <a:lumMod val="75000"/>
                  </a:schemeClr>
                </a:solidFill>
              </a:rPr>
            </a:br>
            <a:endParaRPr lang="en-US" sz="1200" dirty="0">
              <a:solidFill>
                <a:schemeClr val="accent1">
                  <a:lumMod val="75000"/>
                </a:schemeClr>
              </a:solidFill>
            </a:endParaRPr>
          </a:p>
          <a:p>
            <a:pPr marL="342900" indent="-342900">
              <a:lnSpc>
                <a:spcPct val="150000"/>
              </a:lnSpc>
              <a:buFont typeface="Arial" panose="020B0604020202020204" pitchFamily="34" charset="0"/>
              <a:buChar char="•"/>
            </a:pPr>
            <a:endParaRPr lang="en-US" sz="1200" dirty="0">
              <a:solidFill>
                <a:schemeClr val="accent1">
                  <a:lumMod val="75000"/>
                </a:schemeClr>
              </a:solidFill>
            </a:endParaRPr>
          </a:p>
          <a:p>
            <a:pPr marL="342900" indent="-342900">
              <a:lnSpc>
                <a:spcPct val="150000"/>
              </a:lnSpc>
              <a:buFont typeface="Arial" panose="020B0604020202020204" pitchFamily="34" charset="0"/>
              <a:buChar char="•"/>
            </a:pPr>
            <a:endParaRPr lang="en-US" sz="1200" dirty="0">
              <a:solidFill>
                <a:schemeClr val="accent1">
                  <a:lumMod val="75000"/>
                </a:schemeClr>
              </a:solidFill>
            </a:endParaRPr>
          </a:p>
        </p:txBody>
      </p:sp>
      <p:sp>
        <p:nvSpPr>
          <p:cNvPr id="4" name="Date Placeholder 3">
            <a:extLst>
              <a:ext uri="{FF2B5EF4-FFF2-40B4-BE49-F238E27FC236}">
                <a16:creationId xmlns:a16="http://schemas.microsoft.com/office/drawing/2014/main" id="{79494939-4A7D-492C-9ACA-EC6671A887E6}"/>
              </a:ext>
            </a:extLst>
          </p:cNvPr>
          <p:cNvSpPr>
            <a:spLocks noGrp="1"/>
          </p:cNvSpPr>
          <p:nvPr>
            <p:ph type="dt" sz="half" idx="10"/>
          </p:nvPr>
        </p:nvSpPr>
        <p:spPr/>
        <p:txBody>
          <a:bodyPr/>
          <a:lstStyle/>
          <a:p>
            <a:fld id="{34F17F16-EE08-4533-906A-BC51626E1E9A}" type="datetime1">
              <a:rPr lang="en-US" smtClean="0"/>
              <a:t>10/7/2020</a:t>
            </a:fld>
            <a:endParaRPr lang="en-US" dirty="0"/>
          </a:p>
        </p:txBody>
      </p:sp>
      <p:sp>
        <p:nvSpPr>
          <p:cNvPr id="7" name="Footer Placeholder 6">
            <a:extLst>
              <a:ext uri="{FF2B5EF4-FFF2-40B4-BE49-F238E27FC236}">
                <a16:creationId xmlns:a16="http://schemas.microsoft.com/office/drawing/2014/main" id="{AA920183-CAA3-41A8-88D9-89C6ECE310C7}"/>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692496504"/>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F88FC381-DCC3-450B-A2C5-AF7915E4BB0E}"/>
              </a:ext>
            </a:extLst>
          </p:cNvPr>
          <p:cNvSpPr>
            <a:spLocks noGrp="1"/>
          </p:cNvSpPr>
          <p:nvPr>
            <p:ph type="sldNum" sz="quarter" idx="4"/>
          </p:nvPr>
        </p:nvSpPr>
        <p:spPr/>
        <p:txBody>
          <a:bodyPr/>
          <a:lstStyle/>
          <a:p>
            <a:fld id="{BC24384F-C969-491A-B746-B529BCC5F8BF}" type="slidenum">
              <a:rPr lang="en-US" smtClean="0"/>
              <a:t>3</a:t>
            </a:fld>
            <a:endParaRPr lang="en-US"/>
          </a:p>
        </p:txBody>
      </p:sp>
      <p:sp>
        <p:nvSpPr>
          <p:cNvPr id="2" name="Title 1">
            <a:extLst>
              <a:ext uri="{FF2B5EF4-FFF2-40B4-BE49-F238E27FC236}">
                <a16:creationId xmlns:a16="http://schemas.microsoft.com/office/drawing/2014/main" id="{155A15CD-CD03-402D-A02F-36101AF7BC7D}"/>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D0BECDFB-EFCE-4265-92CC-8F6C2D538D33}"/>
              </a:ext>
            </a:extLst>
          </p:cNvPr>
          <p:cNvSpPr>
            <a:spLocks noGrp="1"/>
          </p:cNvSpPr>
          <p:nvPr>
            <p:ph idx="4294967295"/>
          </p:nvPr>
        </p:nvSpPr>
        <p:spPr>
          <a:xfrm>
            <a:off x="838200" y="1457324"/>
            <a:ext cx="10515600" cy="4625975"/>
          </a:xfrm>
        </p:spPr>
        <p:txBody>
          <a:bodyPr>
            <a:normAutofit lnSpcReduction="10000"/>
          </a:bodyPr>
          <a:lstStyle/>
          <a:p>
            <a:r>
              <a:rPr lang="en-US" dirty="0"/>
              <a:t>Team Biography: 4</a:t>
            </a:r>
          </a:p>
          <a:p>
            <a:r>
              <a:rPr lang="en-US" dirty="0"/>
              <a:t>The Problem: 5</a:t>
            </a:r>
          </a:p>
          <a:p>
            <a:pPr lvl="1"/>
            <a:r>
              <a:rPr lang="en-US" dirty="0"/>
              <a:t>Problem Statement: 9</a:t>
            </a:r>
          </a:p>
          <a:p>
            <a:pPr lvl="1"/>
            <a:r>
              <a:rPr lang="en-US" dirty="0"/>
              <a:t>Problem Characteristics: 11-16</a:t>
            </a:r>
          </a:p>
          <a:p>
            <a:r>
              <a:rPr lang="en-US" dirty="0"/>
              <a:t>Current Process Flow: 17-19</a:t>
            </a:r>
          </a:p>
          <a:p>
            <a:r>
              <a:rPr lang="en-US" dirty="0"/>
              <a:t>Major Functional Component Diagram: 20-21</a:t>
            </a:r>
          </a:p>
          <a:p>
            <a:r>
              <a:rPr lang="en-US" dirty="0"/>
              <a:t>Risk and Mitigation: 25-26</a:t>
            </a:r>
          </a:p>
          <a:p>
            <a:r>
              <a:rPr lang="en-US" dirty="0"/>
              <a:t>Competition: 27</a:t>
            </a:r>
          </a:p>
          <a:p>
            <a:r>
              <a:rPr lang="en-US" dirty="0"/>
              <a:t>References: 29</a:t>
            </a:r>
          </a:p>
          <a:p>
            <a:r>
              <a:rPr lang="en-US" dirty="0"/>
              <a:t>Glossary: 30</a:t>
            </a:r>
          </a:p>
        </p:txBody>
      </p:sp>
      <p:sp>
        <p:nvSpPr>
          <p:cNvPr id="4" name="Date Placeholder 3">
            <a:extLst>
              <a:ext uri="{FF2B5EF4-FFF2-40B4-BE49-F238E27FC236}">
                <a16:creationId xmlns:a16="http://schemas.microsoft.com/office/drawing/2014/main" id="{817E9C41-9480-4C74-96B3-549AA60DBEF8}"/>
              </a:ext>
            </a:extLst>
          </p:cNvPr>
          <p:cNvSpPr>
            <a:spLocks noGrp="1"/>
          </p:cNvSpPr>
          <p:nvPr>
            <p:ph type="dt" sz="half" idx="2"/>
          </p:nvPr>
        </p:nvSpPr>
        <p:spPr/>
        <p:txBody>
          <a:bodyPr/>
          <a:lstStyle/>
          <a:p>
            <a:fld id="{E6034633-1046-409F-B702-1FE50F4BC574}" type="datetime1">
              <a:rPr lang="en-US" smtClean="0"/>
              <a:t>10/7/2020</a:t>
            </a:fld>
            <a:endParaRPr lang="en-US" dirty="0"/>
          </a:p>
        </p:txBody>
      </p:sp>
      <p:sp>
        <p:nvSpPr>
          <p:cNvPr id="5" name="Footer Placeholder 4">
            <a:extLst>
              <a:ext uri="{FF2B5EF4-FFF2-40B4-BE49-F238E27FC236}">
                <a16:creationId xmlns:a16="http://schemas.microsoft.com/office/drawing/2014/main" id="{1E007D22-8AD0-4E14-8404-D62F64E1B9AA}"/>
              </a:ext>
            </a:extLst>
          </p:cNvPr>
          <p:cNvSpPr>
            <a:spLocks noGrp="1"/>
          </p:cNvSpPr>
          <p:nvPr>
            <p:ph type="ftr" sz="quarter" idx="3"/>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597889721"/>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20E160-D896-4D9D-BB9D-A67612916F84}"/>
              </a:ext>
            </a:extLst>
          </p:cNvPr>
          <p:cNvSpPr/>
          <p:nvPr/>
        </p:nvSpPr>
        <p:spPr>
          <a:xfrm>
            <a:off x="1270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00F45-877B-43D4-B0E2-F07189B41C41}"/>
              </a:ext>
            </a:extLst>
          </p:cNvPr>
          <p:cNvSpPr>
            <a:spLocks noGrp="1"/>
          </p:cNvSpPr>
          <p:nvPr>
            <p:ph type="title"/>
          </p:nvPr>
        </p:nvSpPr>
        <p:spPr>
          <a:xfrm>
            <a:off x="838200" y="137319"/>
            <a:ext cx="10515600" cy="764382"/>
          </a:xfrm>
        </p:spPr>
        <p:txBody>
          <a:bodyPr anchor="t"/>
          <a:lstStyle/>
          <a:p>
            <a:r>
              <a:rPr lang="en-US" dirty="0">
                <a:solidFill>
                  <a:schemeClr val="accent1">
                    <a:lumMod val="75000"/>
                  </a:schemeClr>
                </a:solidFill>
              </a:rPr>
              <a:t>Glossary:</a:t>
            </a:r>
          </a:p>
        </p:txBody>
      </p:sp>
      <p:sp>
        <p:nvSpPr>
          <p:cNvPr id="3" name="Slide Number Placeholder 2">
            <a:extLst>
              <a:ext uri="{FF2B5EF4-FFF2-40B4-BE49-F238E27FC236}">
                <a16:creationId xmlns:a16="http://schemas.microsoft.com/office/drawing/2014/main" id="{CEB2EB87-C5B7-4D53-B1D8-731C09B15243}"/>
              </a:ext>
            </a:extLst>
          </p:cNvPr>
          <p:cNvSpPr>
            <a:spLocks noGrp="1"/>
          </p:cNvSpPr>
          <p:nvPr>
            <p:ph type="sldNum" sz="quarter" idx="12"/>
          </p:nvPr>
        </p:nvSpPr>
        <p:spPr>
          <a:xfrm>
            <a:off x="8610600" y="6311900"/>
            <a:ext cx="2743200" cy="546100"/>
          </a:xfrm>
        </p:spPr>
        <p:txBody>
          <a:bodyPr anchor="t"/>
          <a:lstStyle/>
          <a:p>
            <a:fld id="{BC24384F-C969-491A-B746-B529BCC5F8BF}" type="slidenum">
              <a:rPr lang="en-US" smtClean="0"/>
              <a:t>30</a:t>
            </a:fld>
            <a:endParaRPr lang="en-US"/>
          </a:p>
        </p:txBody>
      </p:sp>
      <p:sp>
        <p:nvSpPr>
          <p:cNvPr id="5" name="Title 1">
            <a:extLst>
              <a:ext uri="{FF2B5EF4-FFF2-40B4-BE49-F238E27FC236}">
                <a16:creationId xmlns:a16="http://schemas.microsoft.com/office/drawing/2014/main" id="{732979C8-3088-44F6-B3AC-0276C6436929}"/>
              </a:ext>
            </a:extLst>
          </p:cNvPr>
          <p:cNvSpPr txBox="1">
            <a:spLocks/>
          </p:cNvSpPr>
          <p:nvPr/>
        </p:nvSpPr>
        <p:spPr>
          <a:xfrm>
            <a:off x="838200" y="1132284"/>
            <a:ext cx="10147300" cy="49934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solidFill>
                  <a:schemeClr val="accent1">
                    <a:lumMod val="50000"/>
                  </a:schemeClr>
                </a:solidFill>
              </a:rPr>
              <a:t>*All definitions are sourced from Wikipedia</a:t>
            </a:r>
          </a:p>
          <a:p>
            <a:endParaRPr lang="en-US" sz="1400" dirty="0">
              <a:solidFill>
                <a:schemeClr val="accent1">
                  <a:lumMod val="50000"/>
                </a:schemeClr>
              </a:solidFill>
            </a:endParaRPr>
          </a:p>
          <a:p>
            <a:r>
              <a:rPr lang="en-US" sz="1400" b="1" dirty="0">
                <a:solidFill>
                  <a:schemeClr val="accent1">
                    <a:lumMod val="50000"/>
                  </a:schemeClr>
                </a:solidFill>
              </a:rPr>
              <a:t>Photogrammetry</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Photogrammetry is the science and technology of obtaining reliable information about physical objects and the environment through the process of recording, measuring and interpreting photographic images and patterns of electromagnetic radiant imagery and other phenomena.</a:t>
            </a:r>
          </a:p>
          <a:p>
            <a:r>
              <a:rPr lang="en-US" sz="1400" dirty="0">
                <a:solidFill>
                  <a:schemeClr val="accent1">
                    <a:lumMod val="50000"/>
                  </a:schemeClr>
                </a:solidFill>
              </a:rPr>
              <a:t> </a:t>
            </a:r>
          </a:p>
          <a:p>
            <a:r>
              <a:rPr lang="en-US" sz="1400" b="1" dirty="0">
                <a:solidFill>
                  <a:schemeClr val="accent1">
                    <a:lumMod val="50000"/>
                  </a:schemeClr>
                </a:solidFill>
              </a:rPr>
              <a:t>Algorithm	</a:t>
            </a:r>
            <a:endParaRPr lang="en-US" sz="1400" dirty="0">
              <a:solidFill>
                <a:schemeClr val="accent1">
                  <a:lumMod val="50000"/>
                </a:schemeClr>
              </a:solidFill>
            </a:endParaRPr>
          </a:p>
          <a:p>
            <a:r>
              <a:rPr lang="en-US" sz="1400" dirty="0">
                <a:solidFill>
                  <a:schemeClr val="accent1">
                    <a:lumMod val="50000"/>
                  </a:schemeClr>
                </a:solidFill>
              </a:rPr>
              <a:t>A finite sequence of well-defined, computer-implementable instructions, typically to solve a class of problems or to perform a computation.</a:t>
            </a:r>
          </a:p>
          <a:p>
            <a:r>
              <a:rPr lang="en-US" sz="1400" dirty="0">
                <a:solidFill>
                  <a:schemeClr val="accent1">
                    <a:lumMod val="50000"/>
                  </a:schemeClr>
                </a:solidFill>
              </a:rPr>
              <a:t> </a:t>
            </a:r>
          </a:p>
          <a:p>
            <a:r>
              <a:rPr lang="en-US" sz="1400" b="1" dirty="0">
                <a:solidFill>
                  <a:schemeClr val="accent1">
                    <a:lumMod val="50000"/>
                  </a:schemeClr>
                </a:solidFill>
              </a:rPr>
              <a:t>Professional movers</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Professionals who move all your belongings for you from one place to another.</a:t>
            </a:r>
          </a:p>
          <a:p>
            <a:r>
              <a:rPr lang="en-US" sz="1400" dirty="0">
                <a:solidFill>
                  <a:schemeClr val="accent1">
                    <a:lumMod val="50000"/>
                  </a:schemeClr>
                </a:solidFill>
              </a:rPr>
              <a:t> </a:t>
            </a:r>
          </a:p>
          <a:p>
            <a:r>
              <a:rPr lang="en-US" sz="1400" b="1" dirty="0">
                <a:solidFill>
                  <a:schemeClr val="accent1">
                    <a:lumMod val="50000"/>
                  </a:schemeClr>
                </a:solidFill>
              </a:rPr>
              <a:t>Packing problems</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Are a class of optimization problems in mathematics that involve attempting to pack objects together into containers. The goal is to either pack a single container as densely as possible or pack all objects using as few containers as possible.</a:t>
            </a:r>
          </a:p>
          <a:p>
            <a:r>
              <a:rPr lang="en-US" sz="1400" dirty="0">
                <a:solidFill>
                  <a:schemeClr val="accent1">
                    <a:lumMod val="50000"/>
                  </a:schemeClr>
                </a:solidFill>
              </a:rPr>
              <a:t> </a:t>
            </a:r>
          </a:p>
          <a:p>
            <a:r>
              <a:rPr lang="en-US" sz="1400" dirty="0">
                <a:solidFill>
                  <a:schemeClr val="accent1">
                    <a:lumMod val="50000"/>
                  </a:schemeClr>
                </a:solidFill>
              </a:rPr>
              <a:t> </a:t>
            </a:r>
          </a:p>
          <a:p>
            <a:pPr marL="342900" indent="-342900">
              <a:lnSpc>
                <a:spcPct val="150000"/>
              </a:lnSpc>
              <a:buFont typeface="Arial" panose="020B0604020202020204" pitchFamily="34" charset="0"/>
              <a:buChar char="•"/>
            </a:pPr>
            <a:endParaRPr lang="en-US" sz="1400" dirty="0">
              <a:solidFill>
                <a:schemeClr val="accent1">
                  <a:lumMod val="50000"/>
                </a:schemeClr>
              </a:solidFill>
            </a:endParaRPr>
          </a:p>
        </p:txBody>
      </p:sp>
      <p:sp>
        <p:nvSpPr>
          <p:cNvPr id="4" name="Date Placeholder 3">
            <a:extLst>
              <a:ext uri="{FF2B5EF4-FFF2-40B4-BE49-F238E27FC236}">
                <a16:creationId xmlns:a16="http://schemas.microsoft.com/office/drawing/2014/main" id="{80F4D6F9-DE09-4141-AF52-8526864A5905}"/>
              </a:ext>
            </a:extLst>
          </p:cNvPr>
          <p:cNvSpPr>
            <a:spLocks noGrp="1"/>
          </p:cNvSpPr>
          <p:nvPr>
            <p:ph type="dt" sz="half" idx="10"/>
          </p:nvPr>
        </p:nvSpPr>
        <p:spPr/>
        <p:txBody>
          <a:bodyPr/>
          <a:lstStyle/>
          <a:p>
            <a:fld id="{58696911-968A-48FD-AE46-275E3C35E0FF}" type="datetime1">
              <a:rPr lang="en-US" smtClean="0"/>
              <a:t>10/7/2020</a:t>
            </a:fld>
            <a:endParaRPr lang="en-US" dirty="0"/>
          </a:p>
        </p:txBody>
      </p:sp>
      <p:sp>
        <p:nvSpPr>
          <p:cNvPr id="7" name="Footer Placeholder 6">
            <a:extLst>
              <a:ext uri="{FF2B5EF4-FFF2-40B4-BE49-F238E27FC236}">
                <a16:creationId xmlns:a16="http://schemas.microsoft.com/office/drawing/2014/main" id="{611BE5A2-2338-432C-A3B4-54D250AD60B0}"/>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19012635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31</a:t>
            </a:fld>
            <a:endParaRPr lang="en-US"/>
          </a:p>
        </p:txBody>
      </p:sp>
      <p:sp>
        <p:nvSpPr>
          <p:cNvPr id="2" name="Date Placeholder 1">
            <a:extLst>
              <a:ext uri="{FF2B5EF4-FFF2-40B4-BE49-F238E27FC236}">
                <a16:creationId xmlns:a16="http://schemas.microsoft.com/office/drawing/2014/main" id="{D8D8C9B6-6BB6-40D6-94B0-F30592B22C1B}"/>
              </a:ext>
            </a:extLst>
          </p:cNvPr>
          <p:cNvSpPr>
            <a:spLocks noGrp="1"/>
          </p:cNvSpPr>
          <p:nvPr>
            <p:ph type="dt" sz="half" idx="10"/>
          </p:nvPr>
        </p:nvSpPr>
        <p:spPr/>
        <p:txBody>
          <a:bodyPr/>
          <a:lstStyle/>
          <a:p>
            <a:fld id="{DFB65D22-CBB3-4848-9C31-D7B671615A23}" type="datetime1">
              <a:rPr lang="en-US" smtClean="0"/>
              <a:t>10/7/2020</a:t>
            </a:fld>
            <a:endParaRPr lang="en-US" dirty="0"/>
          </a:p>
        </p:txBody>
      </p:sp>
      <p:sp>
        <p:nvSpPr>
          <p:cNvPr id="3" name="Footer Placeholder 2">
            <a:extLst>
              <a:ext uri="{FF2B5EF4-FFF2-40B4-BE49-F238E27FC236}">
                <a16:creationId xmlns:a16="http://schemas.microsoft.com/office/drawing/2014/main" id="{C4AD82F3-E959-43F9-AF39-42A76C7C3D1F}"/>
              </a:ext>
            </a:extLst>
          </p:cNvPr>
          <p:cNvSpPr>
            <a:spLocks noGrp="1"/>
          </p:cNvSpPr>
          <p:nvPr>
            <p:ph type="ftr" sz="quarter" idx="11"/>
          </p:nvPr>
        </p:nvSpPr>
        <p:spPr/>
        <p:txBody>
          <a:bodyPr/>
          <a:lstStyle/>
          <a:p>
            <a:r>
              <a:rPr lang="en-US"/>
              <a:t>CS 410 – Team Yellow – Load.In – Feasibility </a:t>
            </a:r>
            <a:endParaRPr lang="en-US" dirty="0"/>
          </a:p>
        </p:txBody>
      </p:sp>
      <p:graphicFrame>
        <p:nvGraphicFramePr>
          <p:cNvPr id="17" name="Table 16">
            <a:extLst>
              <a:ext uri="{FF2B5EF4-FFF2-40B4-BE49-F238E27FC236}">
                <a16:creationId xmlns:a16="http://schemas.microsoft.com/office/drawing/2014/main" id="{AEA41360-605D-4174-8074-631A4E53DFDE}"/>
              </a:ext>
            </a:extLst>
          </p:cNvPr>
          <p:cNvGraphicFramePr>
            <a:graphicFrameLocks noGrp="1"/>
          </p:cNvGraphicFramePr>
          <p:nvPr>
            <p:extLst>
              <p:ext uri="{D42A27DB-BD31-4B8C-83A1-F6EECF244321}">
                <p14:modId xmlns:p14="http://schemas.microsoft.com/office/powerpoint/2010/main" val="130196987"/>
              </p:ext>
            </p:extLst>
          </p:nvPr>
        </p:nvGraphicFramePr>
        <p:xfrm>
          <a:off x="564789" y="1109836"/>
          <a:ext cx="10498321" cy="4861985"/>
        </p:xfrm>
        <a:graphic>
          <a:graphicData uri="http://schemas.openxmlformats.org/drawingml/2006/table">
            <a:tbl>
              <a:tblPr firstRow="1" firstCol="1" bandRow="1"/>
              <a:tblGrid>
                <a:gridCol w="1265825">
                  <a:extLst>
                    <a:ext uri="{9D8B030D-6E8A-4147-A177-3AD203B41FA5}">
                      <a16:colId xmlns:a16="http://schemas.microsoft.com/office/drawing/2014/main" val="23964120"/>
                    </a:ext>
                  </a:extLst>
                </a:gridCol>
                <a:gridCol w="1537075">
                  <a:extLst>
                    <a:ext uri="{9D8B030D-6E8A-4147-A177-3AD203B41FA5}">
                      <a16:colId xmlns:a16="http://schemas.microsoft.com/office/drawing/2014/main" val="3881041737"/>
                    </a:ext>
                  </a:extLst>
                </a:gridCol>
                <a:gridCol w="1537075">
                  <a:extLst>
                    <a:ext uri="{9D8B030D-6E8A-4147-A177-3AD203B41FA5}">
                      <a16:colId xmlns:a16="http://schemas.microsoft.com/office/drawing/2014/main" val="2205594500"/>
                    </a:ext>
                  </a:extLst>
                </a:gridCol>
                <a:gridCol w="1632515">
                  <a:extLst>
                    <a:ext uri="{9D8B030D-6E8A-4147-A177-3AD203B41FA5}">
                      <a16:colId xmlns:a16="http://schemas.microsoft.com/office/drawing/2014/main" val="2413491925"/>
                    </a:ext>
                  </a:extLst>
                </a:gridCol>
                <a:gridCol w="1632515">
                  <a:extLst>
                    <a:ext uri="{9D8B030D-6E8A-4147-A177-3AD203B41FA5}">
                      <a16:colId xmlns:a16="http://schemas.microsoft.com/office/drawing/2014/main" val="731105647"/>
                    </a:ext>
                  </a:extLst>
                </a:gridCol>
                <a:gridCol w="1446658">
                  <a:extLst>
                    <a:ext uri="{9D8B030D-6E8A-4147-A177-3AD203B41FA5}">
                      <a16:colId xmlns:a16="http://schemas.microsoft.com/office/drawing/2014/main" val="223629030"/>
                    </a:ext>
                  </a:extLst>
                </a:gridCol>
                <a:gridCol w="1446658">
                  <a:extLst>
                    <a:ext uri="{9D8B030D-6E8A-4147-A177-3AD203B41FA5}">
                      <a16:colId xmlns:a16="http://schemas.microsoft.com/office/drawing/2014/main" val="434748574"/>
                    </a:ext>
                  </a:extLst>
                </a:gridCol>
              </a:tblGrid>
              <a:tr h="528047">
                <a:tc gridSpan="7">
                  <a:txBody>
                    <a:bodyPr/>
                    <a:lstStyle/>
                    <a:p>
                      <a:pPr marL="0" marR="0" algn="ctr">
                        <a:spcBef>
                          <a:spcPts val="0"/>
                        </a:spcBef>
                        <a:spcAft>
                          <a:spcPts val="0"/>
                        </a:spcAft>
                      </a:pPr>
                      <a:r>
                        <a:rPr lang="en-US" sz="1800" b="1" cap="all"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Probability</a:t>
                      </a:r>
                      <a:endParaRPr lang="en-US" sz="18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71755" marR="71755" algn="ctr">
                        <a:spcBef>
                          <a:spcPts val="0"/>
                        </a:spcBef>
                        <a:spcAft>
                          <a:spcPts val="0"/>
                        </a:spcAft>
                      </a:pPr>
                      <a:r>
                        <a:rPr lang="en-US" sz="1600" b="1" cap="all"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6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E7E6E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22188208"/>
                  </a:ext>
                </a:extLst>
              </a:tr>
              <a:tr h="217067">
                <a:tc>
                  <a:txBody>
                    <a:bodyPr/>
                    <a:lstStyle/>
                    <a:p>
                      <a:pPr marL="0" marR="0">
                        <a:spcBef>
                          <a:spcPts val="0"/>
                        </a:spcBef>
                        <a:spcAft>
                          <a:spcPts val="0"/>
                        </a:spcAft>
                      </a:pPr>
                      <a:r>
                        <a:rPr lang="en-US" sz="1200" b="1" cap="all">
                          <a:effectLst/>
                          <a:latin typeface="Calibri" panose="020F0502020204030204" pitchFamily="34" charset="0"/>
                          <a:ea typeface="Calibri" panose="020F0502020204030204" pitchFamily="34" charset="0"/>
                          <a:cs typeface="Times New Roman" panose="02020603050405020304" pitchFamily="18" charset="0"/>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7F7F7F"/>
                      </a:solidFill>
                      <a:prstDash val="solid"/>
                      <a:round/>
                      <a:headEnd type="none" w="med" len="med"/>
                      <a:tailEnd type="none" w="med" len="med"/>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3138266705"/>
                  </a:ext>
                </a:extLst>
              </a:tr>
              <a:tr h="650450">
                <a:tc rowSpan="5">
                  <a:txBody>
                    <a:bodyPr/>
                    <a:lstStyle/>
                    <a:p>
                      <a:pPr marL="71755" marR="71755" algn="ctr">
                        <a:spcBef>
                          <a:spcPts val="0"/>
                        </a:spcBef>
                        <a:spcAft>
                          <a:spcPts val="0"/>
                        </a:spcAft>
                      </a:pPr>
                      <a:r>
                        <a:rPr lang="en-US" sz="1200" b="1" cap="all">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Severity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lnL>
                      <a:noFill/>
                    </a:lnL>
                    <a:lnR w="12700" cap="flat" cmpd="sng" algn="ctr">
                      <a:solidFill>
                        <a:srgbClr val="7F7F7F"/>
                      </a:solidFill>
                      <a:prstDash val="solid"/>
                      <a:round/>
                      <a:headEnd type="none" w="med" len="med"/>
                      <a:tailEnd type="none" w="med" len="med"/>
                    </a:lnR>
                    <a:lnT>
                      <a:noFill/>
                    </a:lnT>
                    <a:lnB>
                      <a:noFill/>
                    </a:lnB>
                    <a:solidFill>
                      <a:srgbClr val="E7E6E6"/>
                    </a:solidFill>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0000"/>
                    </a:solidFill>
                  </a:tcPr>
                </a:tc>
                <a:extLst>
                  <a:ext uri="{0D108BD9-81ED-4DB2-BD59-A6C34878D82A}">
                    <a16:rowId xmlns:a16="http://schemas.microsoft.com/office/drawing/2014/main" val="33637888"/>
                  </a:ext>
                </a:extLst>
              </a:tr>
              <a:tr h="542670">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tabLst>
                          <a:tab pos="465455" algn="l"/>
                        </a:tabLs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T-2, C-4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extLst>
                  <a:ext uri="{0D108BD9-81ED-4DB2-BD59-A6C34878D82A}">
                    <a16:rowId xmlns:a16="http://schemas.microsoft.com/office/drawing/2014/main" val="4117927542"/>
                  </a:ext>
                </a:extLst>
              </a:tr>
              <a:tr h="542670">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T-3, C-1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extLst>
                  <a:ext uri="{0D108BD9-81ED-4DB2-BD59-A6C34878D82A}">
                    <a16:rowId xmlns:a16="http://schemas.microsoft.com/office/drawing/2014/main" val="1639830643"/>
                  </a:ext>
                </a:extLst>
              </a:tr>
              <a:tr h="610504">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extLst>
                  <a:ext uri="{0D108BD9-81ED-4DB2-BD59-A6C34878D82A}">
                    <a16:rowId xmlns:a16="http://schemas.microsoft.com/office/drawing/2014/main" val="3465853558"/>
                  </a:ext>
                </a:extLst>
              </a:tr>
              <a:tr h="685237">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extLst>
                  <a:ext uri="{0D108BD9-81ED-4DB2-BD59-A6C34878D82A}">
                    <a16:rowId xmlns:a16="http://schemas.microsoft.com/office/drawing/2014/main" val="2581731003"/>
                  </a:ext>
                </a:extLst>
              </a:tr>
              <a:tr h="1085340">
                <a:tc gridSpan="7">
                  <a:txBody>
                    <a:bodyPr/>
                    <a:lstStyle/>
                    <a:p>
                      <a:pPr marL="0" marR="0">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a:noFill/>
                    </a:lnT>
                    <a:lnB>
                      <a:noFill/>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9122944"/>
                  </a:ext>
                </a:extLst>
              </a:tr>
            </a:tbl>
          </a:graphicData>
        </a:graphic>
      </p:graphicFrame>
      <p:sp>
        <p:nvSpPr>
          <p:cNvPr id="18" name="TextBox 17">
            <a:extLst>
              <a:ext uri="{FF2B5EF4-FFF2-40B4-BE49-F238E27FC236}">
                <a16:creationId xmlns:a16="http://schemas.microsoft.com/office/drawing/2014/main" id="{AE9A5EAE-5FD0-4145-8C38-AFC972EB3A17}"/>
              </a:ext>
            </a:extLst>
          </p:cNvPr>
          <p:cNvSpPr txBox="1"/>
          <p:nvPr/>
        </p:nvSpPr>
        <p:spPr>
          <a:xfrm>
            <a:off x="564789" y="187839"/>
            <a:ext cx="8116711" cy="646331"/>
          </a:xfrm>
          <a:prstGeom prst="rect">
            <a:avLst/>
          </a:prstGeom>
          <a:noFill/>
        </p:spPr>
        <p:txBody>
          <a:bodyPr wrap="square" rtlCol="0">
            <a:spAutoFit/>
          </a:bodyPr>
          <a:lstStyle/>
          <a:p>
            <a:r>
              <a:rPr lang="en-US" sz="3600" dirty="0"/>
              <a:t>Risks Overview</a:t>
            </a:r>
          </a:p>
        </p:txBody>
      </p:sp>
      <p:pic>
        <p:nvPicPr>
          <p:cNvPr id="20" name="Picture 19">
            <a:extLst>
              <a:ext uri="{FF2B5EF4-FFF2-40B4-BE49-F238E27FC236}">
                <a16:creationId xmlns:a16="http://schemas.microsoft.com/office/drawing/2014/main" id="{D113A6FF-121D-4670-A3D9-B5A1E89EC970}"/>
              </a:ext>
            </a:extLst>
          </p:cNvPr>
          <p:cNvPicPr>
            <a:picLocks noChangeAspect="1"/>
          </p:cNvPicPr>
          <p:nvPr/>
        </p:nvPicPr>
        <p:blipFill>
          <a:blip r:embed="rId3"/>
          <a:stretch>
            <a:fillRect/>
          </a:stretch>
        </p:blipFill>
        <p:spPr>
          <a:xfrm>
            <a:off x="710125" y="4978141"/>
            <a:ext cx="5945879" cy="745468"/>
          </a:xfrm>
          <a:prstGeom prst="rect">
            <a:avLst/>
          </a:prstGeom>
        </p:spPr>
      </p:pic>
    </p:spTree>
    <p:extLst>
      <p:ext uri="{BB962C8B-B14F-4D97-AF65-F5344CB8AC3E}">
        <p14:creationId xmlns:p14="http://schemas.microsoft.com/office/powerpoint/2010/main" val="37131129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21334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9" name="Title 1">
            <a:extLst>
              <a:ext uri="{FF2B5EF4-FFF2-40B4-BE49-F238E27FC236}">
                <a16:creationId xmlns:a16="http://schemas.microsoft.com/office/drawing/2014/main" id="{7FF4CA08-8FB3-4DDE-87CE-02A8728E0E0B}"/>
              </a:ext>
            </a:extLst>
          </p:cNvPr>
          <p:cNvSpPr>
            <a:spLocks noGrp="1"/>
          </p:cNvSpPr>
          <p:nvPr>
            <p:ph type="title"/>
          </p:nvPr>
        </p:nvSpPr>
        <p:spPr/>
        <p:txBody>
          <a:bodyPr/>
          <a:lstStyle/>
          <a:p>
            <a:r>
              <a:rPr lang="en-US" dirty="0"/>
              <a:t>Americans Prefer to Move Themselves</a:t>
            </a:r>
          </a:p>
        </p:txBody>
      </p:sp>
      <p:sp>
        <p:nvSpPr>
          <p:cNvPr id="3" name="Date Placeholder 2">
            <a:extLst>
              <a:ext uri="{FF2B5EF4-FFF2-40B4-BE49-F238E27FC236}">
                <a16:creationId xmlns:a16="http://schemas.microsoft.com/office/drawing/2014/main" id="{FE6C6183-8A1F-46DD-A549-91FF97EBD274}"/>
              </a:ext>
            </a:extLst>
          </p:cNvPr>
          <p:cNvSpPr>
            <a:spLocks noGrp="1"/>
          </p:cNvSpPr>
          <p:nvPr>
            <p:ph type="dt" sz="half" idx="2"/>
          </p:nvPr>
        </p:nvSpPr>
        <p:spPr/>
        <p:txBody>
          <a:bodyPr/>
          <a:lstStyle/>
          <a:p>
            <a:fld id="{2956BDFD-B330-4666-844F-17F73259AB29}" type="datetime1">
              <a:rPr lang="en-US" smtClean="0"/>
              <a:t>10/7/2020</a:t>
            </a:fld>
            <a:endParaRPr lang="en-US" dirty="0"/>
          </a:p>
        </p:txBody>
      </p:sp>
      <p:sp>
        <p:nvSpPr>
          <p:cNvPr id="4" name="Footer Placeholder 3">
            <a:extLst>
              <a:ext uri="{FF2B5EF4-FFF2-40B4-BE49-F238E27FC236}">
                <a16:creationId xmlns:a16="http://schemas.microsoft.com/office/drawing/2014/main" id="{FD67F1C8-9142-44EB-A73C-9E8AF79722A0}"/>
              </a:ext>
            </a:extLst>
          </p:cNvPr>
          <p:cNvSpPr>
            <a:spLocks noGrp="1"/>
          </p:cNvSpPr>
          <p:nvPr>
            <p:ph type="ftr" sz="quarter" idx="3"/>
          </p:nvPr>
        </p:nvSpPr>
        <p:spPr/>
        <p:txBody>
          <a:bodyPr/>
          <a:lstStyle/>
          <a:p>
            <a:r>
              <a:rPr lang="en-US" dirty="0"/>
              <a:t>CS 410 – Team Yellow – </a:t>
            </a:r>
            <a:r>
              <a:rPr lang="en-US" dirty="0" err="1"/>
              <a:t>Load.In</a:t>
            </a:r>
            <a:r>
              <a:rPr lang="en-US" dirty="0"/>
              <a:t> – Feasibility </a:t>
            </a:r>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4"/>
          </p:nvPr>
        </p:nvSpPr>
        <p:spPr/>
        <p:txBody>
          <a:bodyPr/>
          <a:lstStyle/>
          <a:p>
            <a:fld id="{BC24384F-C969-491A-B746-B529BCC5F8BF}" type="slidenum">
              <a:rPr lang="en-US" smtClean="0"/>
              <a:t>32</a:t>
            </a:fld>
            <a:endParaRPr lang="en-US" dirty="0"/>
          </a:p>
        </p:txBody>
      </p:sp>
      <p:graphicFrame>
        <p:nvGraphicFramePr>
          <p:cNvPr id="7" name="Chart 6">
            <a:extLst>
              <a:ext uri="{FF2B5EF4-FFF2-40B4-BE49-F238E27FC236}">
                <a16:creationId xmlns:a16="http://schemas.microsoft.com/office/drawing/2014/main" id="{23A88899-F16F-44E4-A81B-A863AD7DA1FC}"/>
              </a:ext>
            </a:extLst>
          </p:cNvPr>
          <p:cNvGraphicFramePr/>
          <p:nvPr>
            <p:extLst>
              <p:ext uri="{D42A27DB-BD31-4B8C-83A1-F6EECF244321}">
                <p14:modId xmlns:p14="http://schemas.microsoft.com/office/powerpoint/2010/main" val="3661252043"/>
              </p:ext>
            </p:extLst>
          </p:nvPr>
        </p:nvGraphicFramePr>
        <p:xfrm>
          <a:off x="423746" y="1224013"/>
          <a:ext cx="11259663" cy="497606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0034121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91D3-580A-4087-803A-C4A43C1B190F}"/>
              </a:ext>
            </a:extLst>
          </p:cNvPr>
          <p:cNvSpPr>
            <a:spLocks noGrp="1"/>
          </p:cNvSpPr>
          <p:nvPr>
            <p:ph type="title"/>
          </p:nvPr>
        </p:nvSpPr>
        <p:spPr>
          <a:xfrm>
            <a:off x="838200" y="365125"/>
            <a:ext cx="10515600" cy="5591175"/>
          </a:xfrm>
        </p:spPr>
        <p:txBody>
          <a:bodyPr>
            <a:normAutofit/>
          </a:bodyPr>
          <a:lstStyle/>
          <a:p>
            <a:r>
              <a:rPr lang="en-US" sz="3200" dirty="0"/>
              <a:t>Truck rental companies offer a variety of helpful moving supplies, but when it comes to the actual move, will only refer you to unaffordable professional movers. As a result, “Do It Yourself” movers are often left to fend for themselves in managing moving logistics and uncertainties with little prior experience. </a:t>
            </a:r>
            <a:br>
              <a:rPr lang="en-US" sz="3200" dirty="0"/>
            </a:br>
            <a:br>
              <a:rPr lang="en-US" sz="3200" dirty="0"/>
            </a:br>
            <a:r>
              <a:rPr lang="en-US" sz="3200" dirty="0" err="1"/>
              <a:t>Load.In</a:t>
            </a:r>
            <a:r>
              <a:rPr lang="en-US" sz="3200" dirty="0"/>
              <a:t> aims to </a:t>
            </a:r>
            <a:r>
              <a:rPr lang="en-US" sz="3200" b="1" dirty="0"/>
              <a:t>give your move a game plan</a:t>
            </a:r>
            <a:r>
              <a:rPr lang="en-US" sz="3200" dirty="0"/>
              <a:t> by quantifying uncertainties and assisting in logistical endeavors on moving day.</a:t>
            </a:r>
          </a:p>
        </p:txBody>
      </p:sp>
      <p:sp>
        <p:nvSpPr>
          <p:cNvPr id="3" name="Date Placeholder 2">
            <a:extLst>
              <a:ext uri="{FF2B5EF4-FFF2-40B4-BE49-F238E27FC236}">
                <a16:creationId xmlns:a16="http://schemas.microsoft.com/office/drawing/2014/main" id="{BFC10B4C-AEF7-40AA-8535-5EFBF241D4AC}"/>
              </a:ext>
            </a:extLst>
          </p:cNvPr>
          <p:cNvSpPr>
            <a:spLocks noGrp="1"/>
          </p:cNvSpPr>
          <p:nvPr>
            <p:ph type="dt" sz="half" idx="10"/>
          </p:nvPr>
        </p:nvSpPr>
        <p:spPr/>
        <p:txBody>
          <a:bodyPr/>
          <a:lstStyle/>
          <a:p>
            <a:fld id="{4117C24B-5EE4-4601-9610-EE3CBE771EDE}" type="datetime1">
              <a:rPr lang="en-US" smtClean="0"/>
              <a:t>10/7/2020</a:t>
            </a:fld>
            <a:endParaRPr lang="en-US" dirty="0"/>
          </a:p>
        </p:txBody>
      </p:sp>
      <p:sp>
        <p:nvSpPr>
          <p:cNvPr id="4" name="Footer Placeholder 3">
            <a:extLst>
              <a:ext uri="{FF2B5EF4-FFF2-40B4-BE49-F238E27FC236}">
                <a16:creationId xmlns:a16="http://schemas.microsoft.com/office/drawing/2014/main" id="{FB0652FD-1973-4006-BD0A-454A433C9370}"/>
              </a:ext>
            </a:extLst>
          </p:cNvPr>
          <p:cNvSpPr>
            <a:spLocks noGrp="1"/>
          </p:cNvSpPr>
          <p:nvPr>
            <p:ph type="ftr" sz="quarter" idx="11"/>
          </p:nvPr>
        </p:nvSpPr>
        <p:spPr/>
        <p:txBody>
          <a:bodyPr/>
          <a:lstStyle/>
          <a:p>
            <a:r>
              <a:rPr lang="en-US"/>
              <a:t>CS 410 – Team Yellow – Load.In – Feasibility </a:t>
            </a:r>
            <a:endParaRPr lang="en-US" dirty="0"/>
          </a:p>
        </p:txBody>
      </p:sp>
      <p:sp>
        <p:nvSpPr>
          <p:cNvPr id="5" name="Slide Number Placeholder 4">
            <a:extLst>
              <a:ext uri="{FF2B5EF4-FFF2-40B4-BE49-F238E27FC236}">
                <a16:creationId xmlns:a16="http://schemas.microsoft.com/office/drawing/2014/main" id="{1A65B471-1A61-427A-BEDC-8B00AD20AD5D}"/>
              </a:ext>
            </a:extLst>
          </p:cNvPr>
          <p:cNvSpPr>
            <a:spLocks noGrp="1"/>
          </p:cNvSpPr>
          <p:nvPr>
            <p:ph type="sldNum" sz="quarter" idx="12"/>
          </p:nvPr>
        </p:nvSpPr>
        <p:spPr/>
        <p:txBody>
          <a:bodyPr/>
          <a:lstStyle/>
          <a:p>
            <a:fld id="{BC24384F-C969-491A-B746-B529BCC5F8BF}" type="slidenum">
              <a:rPr lang="en-US" smtClean="0"/>
              <a:pPr/>
              <a:t>33</a:t>
            </a:fld>
            <a:endParaRPr lang="en-US" dirty="0"/>
          </a:p>
        </p:txBody>
      </p:sp>
    </p:spTree>
    <p:extLst>
      <p:ext uri="{BB962C8B-B14F-4D97-AF65-F5344CB8AC3E}">
        <p14:creationId xmlns:p14="http://schemas.microsoft.com/office/powerpoint/2010/main" val="26686107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8E898-A6EC-4ACF-8760-1DC599AD859A}"/>
              </a:ext>
            </a:extLst>
          </p:cNvPr>
          <p:cNvSpPr>
            <a:spLocks noGrp="1"/>
          </p:cNvSpPr>
          <p:nvPr>
            <p:ph type="title"/>
          </p:nvPr>
        </p:nvSpPr>
        <p:spPr>
          <a:xfrm>
            <a:off x="581025" y="0"/>
            <a:ext cx="10515600" cy="1325563"/>
          </a:xfrm>
        </p:spPr>
        <p:txBody>
          <a:bodyPr/>
          <a:lstStyle/>
          <a:p>
            <a:r>
              <a:rPr lang="en-US" dirty="0"/>
              <a:t>Professional Movers Are Costly</a:t>
            </a:r>
          </a:p>
        </p:txBody>
      </p:sp>
      <p:sp>
        <p:nvSpPr>
          <p:cNvPr id="3" name="Slide Number Placeholder 2">
            <a:extLst>
              <a:ext uri="{FF2B5EF4-FFF2-40B4-BE49-F238E27FC236}">
                <a16:creationId xmlns:a16="http://schemas.microsoft.com/office/drawing/2014/main" id="{49B9098B-F582-42AD-99EB-8543E37F4362}"/>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34</a:t>
            </a:fld>
            <a:endParaRPr lang="en-US" dirty="0"/>
          </a:p>
        </p:txBody>
      </p:sp>
      <p:sp>
        <p:nvSpPr>
          <p:cNvPr id="5" name="TextBox 4">
            <a:extLst>
              <a:ext uri="{FF2B5EF4-FFF2-40B4-BE49-F238E27FC236}">
                <a16:creationId xmlns:a16="http://schemas.microsoft.com/office/drawing/2014/main" id="{07E4B3F2-1A6C-4BA3-97B5-60F4BDE4184D}"/>
              </a:ext>
            </a:extLst>
          </p:cNvPr>
          <p:cNvSpPr txBox="1"/>
          <p:nvPr/>
        </p:nvSpPr>
        <p:spPr>
          <a:xfrm>
            <a:off x="2531845" y="5661620"/>
            <a:ext cx="7591647" cy="923330"/>
          </a:xfrm>
          <a:prstGeom prst="rect">
            <a:avLst/>
          </a:prstGeom>
          <a:noFill/>
        </p:spPr>
        <p:txBody>
          <a:bodyPr wrap="square" rtlCol="0">
            <a:spAutoFit/>
          </a:bodyPr>
          <a:lstStyle/>
          <a:p>
            <a:r>
              <a:rPr lang="en-US" dirty="0"/>
              <a:t>Based on 4 Movers at Average rate of $50/HR to $100/HR</a:t>
            </a:r>
          </a:p>
          <a:p>
            <a:r>
              <a:rPr lang="en-US" dirty="0"/>
              <a:t>https://www.mymovingreviews.com/move/average-moving-cost/</a:t>
            </a:r>
          </a:p>
          <a:p>
            <a:endParaRPr lang="en-US" dirty="0"/>
          </a:p>
        </p:txBody>
      </p:sp>
      <p:graphicFrame>
        <p:nvGraphicFramePr>
          <p:cNvPr id="7" name="Chart 6">
            <a:extLst>
              <a:ext uri="{FF2B5EF4-FFF2-40B4-BE49-F238E27FC236}">
                <a16:creationId xmlns:a16="http://schemas.microsoft.com/office/drawing/2014/main" id="{D2CE9FAF-98E1-428A-8A74-C5FDD815C921}"/>
              </a:ext>
            </a:extLst>
          </p:cNvPr>
          <p:cNvGraphicFramePr>
            <a:graphicFrameLocks/>
          </p:cNvGraphicFramePr>
          <p:nvPr/>
        </p:nvGraphicFramePr>
        <p:xfrm>
          <a:off x="709612" y="1140618"/>
          <a:ext cx="10772775" cy="4576763"/>
        </p:xfrm>
        <a:graphic>
          <a:graphicData uri="http://schemas.openxmlformats.org/drawingml/2006/chart">
            <c:chart xmlns:c="http://schemas.openxmlformats.org/drawingml/2006/chart" xmlns:r="http://schemas.openxmlformats.org/officeDocument/2006/relationships" r:id="rId3"/>
          </a:graphicData>
        </a:graphic>
      </p:graphicFrame>
      <p:sp>
        <p:nvSpPr>
          <p:cNvPr id="4" name="Date Placeholder 3">
            <a:extLst>
              <a:ext uri="{FF2B5EF4-FFF2-40B4-BE49-F238E27FC236}">
                <a16:creationId xmlns:a16="http://schemas.microsoft.com/office/drawing/2014/main" id="{F9690993-D2EB-4403-B3DF-62AA8EF750EB}"/>
              </a:ext>
            </a:extLst>
          </p:cNvPr>
          <p:cNvSpPr>
            <a:spLocks noGrp="1"/>
          </p:cNvSpPr>
          <p:nvPr>
            <p:ph type="dt" sz="half" idx="10"/>
          </p:nvPr>
        </p:nvSpPr>
        <p:spPr/>
        <p:txBody>
          <a:bodyPr/>
          <a:lstStyle/>
          <a:p>
            <a:fld id="{9CD256C3-68A5-488E-9F40-9C014D5C9643}" type="datetime1">
              <a:rPr lang="en-US" smtClean="0"/>
              <a:t>10/7/2020</a:t>
            </a:fld>
            <a:endParaRPr lang="en-US" dirty="0"/>
          </a:p>
        </p:txBody>
      </p:sp>
      <p:sp>
        <p:nvSpPr>
          <p:cNvPr id="6" name="Footer Placeholder 5">
            <a:extLst>
              <a:ext uri="{FF2B5EF4-FFF2-40B4-BE49-F238E27FC236}">
                <a16:creationId xmlns:a16="http://schemas.microsoft.com/office/drawing/2014/main" id="{2BBCCA1D-D7E1-4DA4-87BD-46ADC35D47C0}"/>
              </a:ext>
            </a:extLst>
          </p:cNvPr>
          <p:cNvSpPr>
            <a:spLocks noGrp="1"/>
          </p:cNvSpPr>
          <p:nvPr>
            <p:ph type="ftr" sz="quarter" idx="11"/>
          </p:nvPr>
        </p:nvSpPr>
        <p:spPr/>
        <p:txBody>
          <a:bodyPr/>
          <a:lstStyle/>
          <a:p>
            <a:r>
              <a:rPr lang="en-US" dirty="0"/>
              <a:t>CS 410 – Team Yellow – </a:t>
            </a:r>
            <a:r>
              <a:rPr lang="en-US" dirty="0" err="1"/>
              <a:t>Load.In</a:t>
            </a:r>
            <a:r>
              <a:rPr lang="en-US" dirty="0"/>
              <a:t> – Feasibility </a:t>
            </a:r>
          </a:p>
        </p:txBody>
      </p:sp>
    </p:spTree>
    <p:extLst>
      <p:ext uri="{BB962C8B-B14F-4D97-AF65-F5344CB8AC3E}">
        <p14:creationId xmlns:p14="http://schemas.microsoft.com/office/powerpoint/2010/main" val="15541201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2766218"/>
            <a:ext cx="10515600" cy="1325563"/>
          </a:xfrm>
        </p:spPr>
        <p:txBody>
          <a:bodyPr>
            <a:noAutofit/>
          </a:bodyPr>
          <a:lstStyle/>
          <a:p>
            <a:pPr algn="ctr"/>
            <a:r>
              <a:rPr lang="en-US" dirty="0"/>
              <a:t>78.3% of Americans go without the help of professional movers.</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35</a:t>
            </a:fld>
            <a:endParaRPr lang="en-US"/>
          </a:p>
        </p:txBody>
      </p:sp>
      <p:sp>
        <p:nvSpPr>
          <p:cNvPr id="6" name="Rectangle 5">
            <a:extLst>
              <a:ext uri="{FF2B5EF4-FFF2-40B4-BE49-F238E27FC236}">
                <a16:creationId xmlns:a16="http://schemas.microsoft.com/office/drawing/2014/main" id="{73512113-F182-411C-9961-43C4BA14F2CD}"/>
              </a:ext>
            </a:extLst>
          </p:cNvPr>
          <p:cNvSpPr/>
          <p:nvPr/>
        </p:nvSpPr>
        <p:spPr>
          <a:xfrm>
            <a:off x="5029842" y="6450353"/>
            <a:ext cx="2132314" cy="369332"/>
          </a:xfrm>
          <a:prstGeom prst="rect">
            <a:avLst/>
          </a:prstGeom>
        </p:spPr>
        <p:txBody>
          <a:bodyPr wrap="none">
            <a:spAutoFit/>
          </a:bodyPr>
          <a:lstStyle/>
          <a:p>
            <a:pPr algn="ctr"/>
            <a:r>
              <a:rPr lang="en-US" dirty="0">
                <a:hlinkClick r:id="rId3"/>
              </a:rPr>
              <a:t>MoveBuddha.com</a:t>
            </a:r>
            <a:endParaRPr lang="en-US" dirty="0"/>
          </a:p>
        </p:txBody>
      </p:sp>
      <p:sp>
        <p:nvSpPr>
          <p:cNvPr id="3" name="Date Placeholder 2">
            <a:extLst>
              <a:ext uri="{FF2B5EF4-FFF2-40B4-BE49-F238E27FC236}">
                <a16:creationId xmlns:a16="http://schemas.microsoft.com/office/drawing/2014/main" id="{7D958F2C-8487-44B7-8142-EA0429FDA7EE}"/>
              </a:ext>
            </a:extLst>
          </p:cNvPr>
          <p:cNvSpPr>
            <a:spLocks noGrp="1"/>
          </p:cNvSpPr>
          <p:nvPr>
            <p:ph type="dt" sz="half" idx="10"/>
          </p:nvPr>
        </p:nvSpPr>
        <p:spPr/>
        <p:txBody>
          <a:bodyPr/>
          <a:lstStyle/>
          <a:p>
            <a:fld id="{44DE3130-718C-44C0-B623-8F489949D5FD}" type="datetime1">
              <a:rPr lang="en-US" smtClean="0"/>
              <a:t>10/7/2020</a:t>
            </a:fld>
            <a:endParaRPr lang="en-US" dirty="0"/>
          </a:p>
        </p:txBody>
      </p:sp>
      <p:sp>
        <p:nvSpPr>
          <p:cNvPr id="7" name="Footer Placeholder 6">
            <a:extLst>
              <a:ext uri="{FF2B5EF4-FFF2-40B4-BE49-F238E27FC236}">
                <a16:creationId xmlns:a16="http://schemas.microsoft.com/office/drawing/2014/main" id="{0B687173-08D2-4B18-B3C6-2855BFADB20B}"/>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02310264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2766219"/>
            <a:ext cx="10515600" cy="1325563"/>
          </a:xfrm>
        </p:spPr>
        <p:txBody>
          <a:bodyPr>
            <a:noAutofit/>
          </a:bodyPr>
          <a:lstStyle/>
          <a:p>
            <a:pPr algn="ctr"/>
            <a:r>
              <a:rPr lang="en-US" dirty="0"/>
              <a:t>35% of Americans are stressed the most by logistics and packing.</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36</a:t>
            </a:fld>
            <a:endParaRPr lang="en-US"/>
          </a:p>
        </p:txBody>
      </p:sp>
      <p:sp>
        <p:nvSpPr>
          <p:cNvPr id="6" name="Rectangle 5">
            <a:extLst>
              <a:ext uri="{FF2B5EF4-FFF2-40B4-BE49-F238E27FC236}">
                <a16:creationId xmlns:a16="http://schemas.microsoft.com/office/drawing/2014/main" id="{1C251E46-4E72-4A85-8168-59DC4F8A6F77}"/>
              </a:ext>
            </a:extLst>
          </p:cNvPr>
          <p:cNvSpPr/>
          <p:nvPr/>
        </p:nvSpPr>
        <p:spPr>
          <a:xfrm>
            <a:off x="5395324" y="6450353"/>
            <a:ext cx="1401346" cy="369332"/>
          </a:xfrm>
          <a:prstGeom prst="rect">
            <a:avLst/>
          </a:prstGeom>
        </p:spPr>
        <p:txBody>
          <a:bodyPr wrap="none">
            <a:spAutoFit/>
          </a:bodyPr>
          <a:lstStyle/>
          <a:p>
            <a:pPr algn="ctr"/>
            <a:r>
              <a:rPr lang="en-US" dirty="0">
                <a:hlinkClick r:id="rId3"/>
              </a:rPr>
              <a:t>Article.com</a:t>
            </a:r>
            <a:endParaRPr lang="en-US" dirty="0"/>
          </a:p>
        </p:txBody>
      </p:sp>
      <p:sp>
        <p:nvSpPr>
          <p:cNvPr id="3" name="Date Placeholder 2">
            <a:extLst>
              <a:ext uri="{FF2B5EF4-FFF2-40B4-BE49-F238E27FC236}">
                <a16:creationId xmlns:a16="http://schemas.microsoft.com/office/drawing/2014/main" id="{2F9D0CB4-82DA-4AC1-8BB3-85936D8162EB}"/>
              </a:ext>
            </a:extLst>
          </p:cNvPr>
          <p:cNvSpPr>
            <a:spLocks noGrp="1"/>
          </p:cNvSpPr>
          <p:nvPr>
            <p:ph type="dt" sz="half" idx="10"/>
          </p:nvPr>
        </p:nvSpPr>
        <p:spPr/>
        <p:txBody>
          <a:bodyPr/>
          <a:lstStyle/>
          <a:p>
            <a:fld id="{4018ACE6-6251-4D52-A437-1D2A1B0E0C79}" type="datetime1">
              <a:rPr lang="en-US" smtClean="0"/>
              <a:t>10/7/2020</a:t>
            </a:fld>
            <a:endParaRPr lang="en-US" dirty="0"/>
          </a:p>
        </p:txBody>
      </p:sp>
      <p:sp>
        <p:nvSpPr>
          <p:cNvPr id="7" name="Footer Placeholder 6">
            <a:extLst>
              <a:ext uri="{FF2B5EF4-FFF2-40B4-BE49-F238E27FC236}">
                <a16:creationId xmlns:a16="http://schemas.microsoft.com/office/drawing/2014/main" id="{F78DCEE4-CAFD-4D92-8F13-FF8EAD58C140}"/>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389317053"/>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65126"/>
            <a:ext cx="10515600" cy="546100"/>
          </a:xfrm>
        </p:spPr>
        <p:txBody>
          <a:bodyPr>
            <a:normAutofit fontScale="90000"/>
          </a:bodyPr>
          <a:lstStyle/>
          <a:p>
            <a:pPr algn="ctr"/>
            <a:r>
              <a:rPr lang="en-US" sz="4000" dirty="0">
                <a:solidFill>
                  <a:srgbClr val="6DD1A1"/>
                </a:solidFill>
              </a:rPr>
              <a:t>Who is Team Yellow?</a:t>
            </a:r>
          </a:p>
        </p:txBody>
      </p:sp>
      <p:sp>
        <p:nvSpPr>
          <p:cNvPr id="7" name="Date Placeholder 6">
            <a:extLst>
              <a:ext uri="{FF2B5EF4-FFF2-40B4-BE49-F238E27FC236}">
                <a16:creationId xmlns:a16="http://schemas.microsoft.com/office/drawing/2014/main" id="{C9E2AEB6-8C3A-4B38-9AF9-44DA0996833B}"/>
              </a:ext>
            </a:extLst>
          </p:cNvPr>
          <p:cNvSpPr>
            <a:spLocks noGrp="1"/>
          </p:cNvSpPr>
          <p:nvPr>
            <p:ph type="dt" sz="half" idx="2"/>
          </p:nvPr>
        </p:nvSpPr>
        <p:spPr/>
        <p:txBody>
          <a:bodyPr/>
          <a:lstStyle/>
          <a:p>
            <a:fld id="{358C4E59-1DFE-49A9-AA83-26C53AD939A8}" type="datetime1">
              <a:rPr lang="en-US" smtClean="0"/>
              <a:t>10/7/2020</a:t>
            </a:fld>
            <a:endParaRPr lang="en-US" dirty="0"/>
          </a:p>
        </p:txBody>
      </p:sp>
      <p:sp>
        <p:nvSpPr>
          <p:cNvPr id="8" name="Footer Placeholder 7">
            <a:extLst>
              <a:ext uri="{FF2B5EF4-FFF2-40B4-BE49-F238E27FC236}">
                <a16:creationId xmlns:a16="http://schemas.microsoft.com/office/drawing/2014/main" id="{B1E37E26-C94B-47FF-8F0C-213113540CF5}"/>
              </a:ext>
            </a:extLst>
          </p:cNvPr>
          <p:cNvSpPr>
            <a:spLocks noGrp="1"/>
          </p:cNvSpPr>
          <p:nvPr>
            <p:ph type="ftr" sz="quarter" idx="3"/>
          </p:nvPr>
        </p:nvSpPr>
        <p:spPr/>
        <p:txBody>
          <a:bodyPr/>
          <a:lstStyle/>
          <a:p>
            <a:r>
              <a:rPr lang="en-US"/>
              <a:t>CS 410 – Team Yellow – Load.In – Feasibility </a:t>
            </a:r>
            <a:endParaRPr lang="en-US" dirty="0"/>
          </a:p>
        </p:txBody>
      </p:sp>
      <p:sp>
        <p:nvSpPr>
          <p:cNvPr id="9" name="Slide Number Placeholder 8">
            <a:extLst>
              <a:ext uri="{FF2B5EF4-FFF2-40B4-BE49-F238E27FC236}">
                <a16:creationId xmlns:a16="http://schemas.microsoft.com/office/drawing/2014/main" id="{DF12796B-999E-477A-A00E-BAEE967B0142}"/>
              </a:ext>
            </a:extLst>
          </p:cNvPr>
          <p:cNvSpPr>
            <a:spLocks noGrp="1"/>
          </p:cNvSpPr>
          <p:nvPr>
            <p:ph type="sldNum" sz="quarter" idx="4"/>
          </p:nvPr>
        </p:nvSpPr>
        <p:spPr/>
        <p:txBody>
          <a:bodyPr/>
          <a:lstStyle/>
          <a:p>
            <a:fld id="{BC24384F-C969-491A-B746-B529BCC5F8BF}" type="slidenum">
              <a:rPr lang="en-US" smtClean="0"/>
              <a:pPr/>
              <a:t>4</a:t>
            </a:fld>
            <a:endParaRPr lang="en-US" dirty="0"/>
          </a:p>
        </p:txBody>
      </p:sp>
      <p:grpSp>
        <p:nvGrpSpPr>
          <p:cNvPr id="24" name="Group 23">
            <a:extLst>
              <a:ext uri="{FF2B5EF4-FFF2-40B4-BE49-F238E27FC236}">
                <a16:creationId xmlns:a16="http://schemas.microsoft.com/office/drawing/2014/main" id="{44F7466A-8226-4B30-B8E9-691F8AC93044}"/>
              </a:ext>
            </a:extLst>
          </p:cNvPr>
          <p:cNvGrpSpPr/>
          <p:nvPr/>
        </p:nvGrpSpPr>
        <p:grpSpPr>
          <a:xfrm>
            <a:off x="1332750" y="1158942"/>
            <a:ext cx="9526500" cy="5140139"/>
            <a:chOff x="677333" y="676275"/>
            <a:chExt cx="10330231" cy="5573802"/>
          </a:xfrm>
        </p:grpSpPr>
        <p:pic>
          <p:nvPicPr>
            <p:cNvPr id="10" name="Byron" descr="A person looking at the camera&#10;&#10;Description automatically generated">
              <a:extLst>
                <a:ext uri="{FF2B5EF4-FFF2-40B4-BE49-F238E27FC236}">
                  <a16:creationId xmlns:a16="http://schemas.microsoft.com/office/drawing/2014/main" id="{FEBCB105-D169-44E6-BCA4-DB28AB669934}"/>
                </a:ext>
              </a:extLst>
            </p:cNvPr>
            <p:cNvPicPr>
              <a:picLocks noChangeAspect="1"/>
            </p:cNvPicPr>
            <p:nvPr/>
          </p:nvPicPr>
          <p:blipFill rotWithShape="1">
            <a:blip r:embed="rId3">
              <a:extLst>
                <a:ext uri="{28A0092B-C50C-407E-A947-70E740481C1C}">
                  <a14:useLocalDpi xmlns:a14="http://schemas.microsoft.com/office/drawing/2010/main" val="0"/>
                </a:ext>
              </a:extLst>
            </a:blip>
            <a:srcRect t="12500" b="12500"/>
            <a:stretch/>
          </p:blipFill>
          <p:spPr>
            <a:xfrm>
              <a:off x="692229" y="676275"/>
              <a:ext cx="2286000" cy="2286000"/>
            </a:xfrm>
            <a:prstGeom prst="rect">
              <a:avLst/>
            </a:prstGeom>
          </p:spPr>
        </p:pic>
        <p:pic>
          <p:nvPicPr>
            <p:cNvPr id="11" name="Lance" descr="A person wearing a blue hat&#10;&#10;Description automatically generated">
              <a:extLst>
                <a:ext uri="{FF2B5EF4-FFF2-40B4-BE49-F238E27FC236}">
                  <a16:creationId xmlns:a16="http://schemas.microsoft.com/office/drawing/2014/main" id="{E9ED2122-32F1-4BF1-BBD9-2BF67F9F9B31}"/>
                </a:ext>
              </a:extLst>
            </p:cNvPr>
            <p:cNvPicPr>
              <a:picLocks noChangeAspect="1"/>
            </p:cNvPicPr>
            <p:nvPr/>
          </p:nvPicPr>
          <p:blipFill rotWithShape="1">
            <a:blip r:embed="rId4">
              <a:extLst>
                <a:ext uri="{28A0092B-C50C-407E-A947-70E740481C1C}">
                  <a14:useLocalDpi xmlns:a14="http://schemas.microsoft.com/office/drawing/2010/main" val="0"/>
                </a:ext>
              </a:extLst>
            </a:blip>
            <a:srcRect t="10943" b="10943"/>
            <a:stretch/>
          </p:blipFill>
          <p:spPr>
            <a:xfrm>
              <a:off x="3368674" y="676275"/>
              <a:ext cx="2286000" cy="2286000"/>
            </a:xfrm>
            <a:prstGeom prst="rect">
              <a:avLst/>
            </a:prstGeom>
          </p:spPr>
        </p:pic>
        <p:pic>
          <p:nvPicPr>
            <p:cNvPr id="12" name="Greg" descr="A person posing for the camera&#10;&#10;Description automatically generated">
              <a:extLst>
                <a:ext uri="{FF2B5EF4-FFF2-40B4-BE49-F238E27FC236}">
                  <a16:creationId xmlns:a16="http://schemas.microsoft.com/office/drawing/2014/main" id="{54A2D5B0-3D71-4836-B70C-A5E895D8B62D}"/>
                </a:ext>
              </a:extLst>
            </p:cNvPr>
            <p:cNvPicPr>
              <a:picLocks noChangeAspect="1"/>
            </p:cNvPicPr>
            <p:nvPr/>
          </p:nvPicPr>
          <p:blipFill rotWithShape="1">
            <a:blip r:embed="rId5">
              <a:extLst>
                <a:ext uri="{28A0092B-C50C-407E-A947-70E740481C1C}">
                  <a14:useLocalDpi xmlns:a14="http://schemas.microsoft.com/office/drawing/2010/main" val="0"/>
                </a:ext>
              </a:extLst>
            </a:blip>
            <a:srcRect l="-398" t="11885" r="398" b="31893"/>
            <a:stretch/>
          </p:blipFill>
          <p:spPr>
            <a:xfrm>
              <a:off x="6045119" y="676275"/>
              <a:ext cx="2286000" cy="2286000"/>
            </a:xfrm>
            <a:prstGeom prst="rect">
              <a:avLst/>
            </a:prstGeom>
          </p:spPr>
        </p:pic>
        <p:pic>
          <p:nvPicPr>
            <p:cNvPr id="13" name="Jason" descr="A person posing for the camera&#10;&#10;Description automatically generated">
              <a:extLst>
                <a:ext uri="{FF2B5EF4-FFF2-40B4-BE49-F238E27FC236}">
                  <a16:creationId xmlns:a16="http://schemas.microsoft.com/office/drawing/2014/main" id="{D4BAD9E0-EC76-44B9-AB08-E63BF366296C}"/>
                </a:ext>
              </a:extLst>
            </p:cNvPr>
            <p:cNvPicPr>
              <a:picLocks noChangeAspect="1"/>
            </p:cNvPicPr>
            <p:nvPr/>
          </p:nvPicPr>
          <p:blipFill rotWithShape="1">
            <a:blip r:embed="rId6">
              <a:extLst>
                <a:ext uri="{28A0092B-C50C-407E-A947-70E740481C1C}">
                  <a14:useLocalDpi xmlns:a14="http://schemas.microsoft.com/office/drawing/2010/main" val="0"/>
                </a:ext>
              </a:extLst>
            </a:blip>
            <a:srcRect l="16802" t="4963" r="9721" b="39150"/>
            <a:stretch/>
          </p:blipFill>
          <p:spPr>
            <a:xfrm>
              <a:off x="8721564" y="676275"/>
              <a:ext cx="2286000" cy="2286000"/>
            </a:xfrm>
            <a:prstGeom prst="rect">
              <a:avLst/>
            </a:prstGeom>
          </p:spPr>
        </p:pic>
        <p:pic>
          <p:nvPicPr>
            <p:cNvPr id="14" name="Daniel" descr="A person smiling for the camera&#10;&#10;Description automatically generated">
              <a:extLst>
                <a:ext uri="{FF2B5EF4-FFF2-40B4-BE49-F238E27FC236}">
                  <a16:creationId xmlns:a16="http://schemas.microsoft.com/office/drawing/2014/main" id="{216EFEB2-4505-4F6A-BED6-AF3655B8BE79}"/>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2114710" y="3516312"/>
              <a:ext cx="2286000" cy="2286000"/>
            </a:xfrm>
            <a:prstGeom prst="rect">
              <a:avLst/>
            </a:prstGeom>
          </p:spPr>
        </p:pic>
        <p:pic>
          <p:nvPicPr>
            <p:cNvPr id="15" name="Chris" descr="A child wearing a hat&#10;&#10;Description automatically generated">
              <a:extLst>
                <a:ext uri="{FF2B5EF4-FFF2-40B4-BE49-F238E27FC236}">
                  <a16:creationId xmlns:a16="http://schemas.microsoft.com/office/drawing/2014/main" id="{C47C6FBC-836A-417D-BEC1-63FB8070ABC6}"/>
                </a:ext>
              </a:extLst>
            </p:cNvPr>
            <p:cNvPicPr>
              <a:picLocks noChangeAspect="1"/>
            </p:cNvPicPr>
            <p:nvPr/>
          </p:nvPicPr>
          <p:blipFill rotWithShape="1">
            <a:blip r:embed="rId8">
              <a:extLst>
                <a:ext uri="{28A0092B-C50C-407E-A947-70E740481C1C}">
                  <a14:useLocalDpi xmlns:a14="http://schemas.microsoft.com/office/drawing/2010/main" val="0"/>
                </a:ext>
              </a:extLst>
            </a:blip>
            <a:srcRect t="7604" b="7604"/>
            <a:stretch/>
          </p:blipFill>
          <p:spPr>
            <a:xfrm>
              <a:off x="4791155" y="3516312"/>
              <a:ext cx="2286000" cy="2286000"/>
            </a:xfrm>
            <a:prstGeom prst="rect">
              <a:avLst/>
            </a:prstGeom>
          </p:spPr>
        </p:pic>
        <p:pic>
          <p:nvPicPr>
            <p:cNvPr id="16" name="Paul" descr="A person standing in front of a brick building&#10;&#10;Description automatically generated">
              <a:extLst>
                <a:ext uri="{FF2B5EF4-FFF2-40B4-BE49-F238E27FC236}">
                  <a16:creationId xmlns:a16="http://schemas.microsoft.com/office/drawing/2014/main" id="{81F65974-32CC-435A-9900-CFB0D05541AB}"/>
                </a:ext>
              </a:extLst>
            </p:cNvPr>
            <p:cNvPicPr>
              <a:picLocks noChangeAspect="1"/>
            </p:cNvPicPr>
            <p:nvPr/>
          </p:nvPicPr>
          <p:blipFill rotWithShape="1">
            <a:blip r:embed="rId9">
              <a:extLst>
                <a:ext uri="{28A0092B-C50C-407E-A947-70E740481C1C}">
                  <a14:useLocalDpi xmlns:a14="http://schemas.microsoft.com/office/drawing/2010/main" val="0"/>
                </a:ext>
              </a:extLst>
            </a:blip>
            <a:srcRect t="10582" b="10582"/>
            <a:stretch/>
          </p:blipFill>
          <p:spPr>
            <a:xfrm>
              <a:off x="7467601" y="3516312"/>
              <a:ext cx="2285999" cy="2286001"/>
            </a:xfrm>
            <a:prstGeom prst="rect">
              <a:avLst/>
            </a:prstGeom>
          </p:spPr>
        </p:pic>
        <p:sp>
          <p:nvSpPr>
            <p:cNvPr id="17" name="TextBox 16">
              <a:extLst>
                <a:ext uri="{FF2B5EF4-FFF2-40B4-BE49-F238E27FC236}">
                  <a16:creationId xmlns:a16="http://schemas.microsoft.com/office/drawing/2014/main" id="{C93C321C-7C04-47DF-8505-36CC458005EA}"/>
                </a:ext>
              </a:extLst>
            </p:cNvPr>
            <p:cNvSpPr txBox="1"/>
            <p:nvPr/>
          </p:nvSpPr>
          <p:spPr>
            <a:xfrm>
              <a:off x="677333" y="2976174"/>
              <a:ext cx="2300896" cy="433866"/>
            </a:xfrm>
            <a:prstGeom prst="rect">
              <a:avLst/>
            </a:prstGeom>
            <a:noFill/>
          </p:spPr>
          <p:txBody>
            <a:bodyPr wrap="square" rtlCol="0" anchor="ctr">
              <a:spAutoFit/>
            </a:bodyPr>
            <a:lstStyle/>
            <a:p>
              <a:pPr algn="ctr"/>
              <a:r>
                <a:rPr lang="en-US" sz="2000" b="1" dirty="0"/>
                <a:t>Byron Aquilino</a:t>
              </a:r>
            </a:p>
          </p:txBody>
        </p:sp>
        <p:sp>
          <p:nvSpPr>
            <p:cNvPr id="18" name="TextBox 17">
              <a:extLst>
                <a:ext uri="{FF2B5EF4-FFF2-40B4-BE49-F238E27FC236}">
                  <a16:creationId xmlns:a16="http://schemas.microsoft.com/office/drawing/2014/main" id="{971772B3-C157-4120-98EC-06905071F874}"/>
                </a:ext>
              </a:extLst>
            </p:cNvPr>
            <p:cNvSpPr txBox="1"/>
            <p:nvPr/>
          </p:nvSpPr>
          <p:spPr>
            <a:xfrm>
              <a:off x="3352719" y="2976175"/>
              <a:ext cx="2300896" cy="433866"/>
            </a:xfrm>
            <a:prstGeom prst="rect">
              <a:avLst/>
            </a:prstGeom>
            <a:noFill/>
          </p:spPr>
          <p:txBody>
            <a:bodyPr wrap="square" rtlCol="0" anchor="ctr">
              <a:spAutoFit/>
            </a:bodyPr>
            <a:lstStyle/>
            <a:p>
              <a:pPr algn="ctr"/>
              <a:r>
                <a:rPr lang="en-US" sz="2000" b="1" dirty="0"/>
                <a:t>Lance Perdue</a:t>
              </a:r>
            </a:p>
          </p:txBody>
        </p:sp>
        <p:sp>
          <p:nvSpPr>
            <p:cNvPr id="19" name="TextBox 18">
              <a:extLst>
                <a:ext uri="{FF2B5EF4-FFF2-40B4-BE49-F238E27FC236}">
                  <a16:creationId xmlns:a16="http://schemas.microsoft.com/office/drawing/2014/main" id="{5F4760A4-BCDC-4AAA-A09B-CA978B1A4BD9}"/>
                </a:ext>
              </a:extLst>
            </p:cNvPr>
            <p:cNvSpPr txBox="1"/>
            <p:nvPr/>
          </p:nvSpPr>
          <p:spPr>
            <a:xfrm>
              <a:off x="6028105" y="2976173"/>
              <a:ext cx="2300896" cy="433866"/>
            </a:xfrm>
            <a:prstGeom prst="rect">
              <a:avLst/>
            </a:prstGeom>
            <a:noFill/>
          </p:spPr>
          <p:txBody>
            <a:bodyPr wrap="square" rtlCol="0" anchor="ctr">
              <a:spAutoFit/>
            </a:bodyPr>
            <a:lstStyle/>
            <a:p>
              <a:pPr algn="ctr"/>
              <a:r>
                <a:rPr lang="en-US" sz="2000" b="1" dirty="0"/>
                <a:t>Greg Kukanich</a:t>
              </a:r>
            </a:p>
          </p:txBody>
        </p:sp>
        <p:sp>
          <p:nvSpPr>
            <p:cNvPr id="20" name="TextBox 19">
              <a:extLst>
                <a:ext uri="{FF2B5EF4-FFF2-40B4-BE49-F238E27FC236}">
                  <a16:creationId xmlns:a16="http://schemas.microsoft.com/office/drawing/2014/main" id="{817BD7D4-B0BF-47AF-A60C-D4997E7936B9}"/>
                </a:ext>
              </a:extLst>
            </p:cNvPr>
            <p:cNvSpPr txBox="1"/>
            <p:nvPr/>
          </p:nvSpPr>
          <p:spPr>
            <a:xfrm>
              <a:off x="8706668" y="2976172"/>
              <a:ext cx="2300896" cy="433866"/>
            </a:xfrm>
            <a:prstGeom prst="rect">
              <a:avLst/>
            </a:prstGeom>
            <a:noFill/>
          </p:spPr>
          <p:txBody>
            <a:bodyPr wrap="square" rtlCol="0" anchor="ctr">
              <a:spAutoFit/>
            </a:bodyPr>
            <a:lstStyle/>
            <a:p>
              <a:pPr algn="ctr"/>
              <a:r>
                <a:rPr lang="en-US" sz="2000" b="1" dirty="0"/>
                <a:t>Jason Moran</a:t>
              </a:r>
            </a:p>
          </p:txBody>
        </p:sp>
        <p:sp>
          <p:nvSpPr>
            <p:cNvPr id="21" name="TextBox 20">
              <a:extLst>
                <a:ext uri="{FF2B5EF4-FFF2-40B4-BE49-F238E27FC236}">
                  <a16:creationId xmlns:a16="http://schemas.microsoft.com/office/drawing/2014/main" id="{F409FD8F-F30E-4D09-93D8-62A7BF2A64FB}"/>
                </a:ext>
              </a:extLst>
            </p:cNvPr>
            <p:cNvSpPr txBox="1"/>
            <p:nvPr/>
          </p:nvSpPr>
          <p:spPr>
            <a:xfrm>
              <a:off x="2085977" y="5816211"/>
              <a:ext cx="2300896" cy="433866"/>
            </a:xfrm>
            <a:prstGeom prst="rect">
              <a:avLst/>
            </a:prstGeom>
            <a:noFill/>
          </p:spPr>
          <p:txBody>
            <a:bodyPr wrap="square" rtlCol="0" anchor="ctr">
              <a:spAutoFit/>
            </a:bodyPr>
            <a:lstStyle/>
            <a:p>
              <a:pPr algn="ctr"/>
              <a:r>
                <a:rPr lang="en-US" sz="2000" b="1" dirty="0"/>
                <a:t>Daniel Reyna</a:t>
              </a:r>
            </a:p>
          </p:txBody>
        </p:sp>
        <p:sp>
          <p:nvSpPr>
            <p:cNvPr id="22" name="TextBox 21">
              <a:extLst>
                <a:ext uri="{FF2B5EF4-FFF2-40B4-BE49-F238E27FC236}">
                  <a16:creationId xmlns:a16="http://schemas.microsoft.com/office/drawing/2014/main" id="{567EF1ED-E45E-4D56-89FE-9E088E9817EB}"/>
                </a:ext>
              </a:extLst>
            </p:cNvPr>
            <p:cNvSpPr txBox="1"/>
            <p:nvPr/>
          </p:nvSpPr>
          <p:spPr>
            <a:xfrm>
              <a:off x="4800326" y="5816211"/>
              <a:ext cx="2300896" cy="433866"/>
            </a:xfrm>
            <a:prstGeom prst="rect">
              <a:avLst/>
            </a:prstGeom>
            <a:noFill/>
          </p:spPr>
          <p:txBody>
            <a:bodyPr wrap="square" rtlCol="0" anchor="ctr">
              <a:spAutoFit/>
            </a:bodyPr>
            <a:lstStyle/>
            <a:p>
              <a:pPr algn="ctr"/>
              <a:r>
                <a:rPr lang="en-US" sz="2000" b="1" dirty="0"/>
                <a:t>Chris Miller</a:t>
              </a:r>
            </a:p>
          </p:txBody>
        </p:sp>
        <p:sp>
          <p:nvSpPr>
            <p:cNvPr id="23" name="TextBox 22">
              <a:extLst>
                <a:ext uri="{FF2B5EF4-FFF2-40B4-BE49-F238E27FC236}">
                  <a16:creationId xmlns:a16="http://schemas.microsoft.com/office/drawing/2014/main" id="{B26960D0-E401-4E40-B81F-2D2FC3E3E449}"/>
                </a:ext>
              </a:extLst>
            </p:cNvPr>
            <p:cNvSpPr txBox="1"/>
            <p:nvPr/>
          </p:nvSpPr>
          <p:spPr>
            <a:xfrm>
              <a:off x="7476771" y="5816210"/>
              <a:ext cx="2300897" cy="433866"/>
            </a:xfrm>
            <a:prstGeom prst="rect">
              <a:avLst/>
            </a:prstGeom>
            <a:noFill/>
          </p:spPr>
          <p:txBody>
            <a:bodyPr wrap="square" rtlCol="0" anchor="ctr">
              <a:spAutoFit/>
            </a:bodyPr>
            <a:lstStyle/>
            <a:p>
              <a:pPr algn="ctr"/>
              <a:r>
                <a:rPr lang="en-US" sz="2000" b="1" dirty="0"/>
                <a:t>Paul Rodriguez</a:t>
              </a:r>
            </a:p>
          </p:txBody>
        </p:sp>
      </p:grpSp>
    </p:spTree>
    <p:extLst>
      <p:ext uri="{BB962C8B-B14F-4D97-AF65-F5344CB8AC3E}">
        <p14:creationId xmlns:p14="http://schemas.microsoft.com/office/powerpoint/2010/main" val="387786007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91D3-580A-4087-803A-C4A43C1B190F}"/>
              </a:ext>
            </a:extLst>
          </p:cNvPr>
          <p:cNvSpPr>
            <a:spLocks noGrp="1"/>
          </p:cNvSpPr>
          <p:nvPr>
            <p:ph type="title"/>
          </p:nvPr>
        </p:nvSpPr>
        <p:spPr>
          <a:xfrm>
            <a:off x="838200" y="967737"/>
            <a:ext cx="4829312" cy="4922525"/>
          </a:xfrm>
        </p:spPr>
        <p:txBody>
          <a:bodyPr>
            <a:normAutofit/>
          </a:bodyPr>
          <a:lstStyle/>
          <a:p>
            <a:pPr algn="ctr"/>
            <a:r>
              <a:rPr lang="en-US" sz="3200" dirty="0"/>
              <a:t>“Do It Yourself” movers lack the expert knowledge required to handle the logistics of their move.</a:t>
            </a:r>
          </a:p>
        </p:txBody>
      </p:sp>
      <p:sp>
        <p:nvSpPr>
          <p:cNvPr id="3" name="Date Placeholder 2">
            <a:extLst>
              <a:ext uri="{FF2B5EF4-FFF2-40B4-BE49-F238E27FC236}">
                <a16:creationId xmlns:a16="http://schemas.microsoft.com/office/drawing/2014/main" id="{BFC10B4C-AEF7-40AA-8535-5EFBF241D4AC}"/>
              </a:ext>
            </a:extLst>
          </p:cNvPr>
          <p:cNvSpPr>
            <a:spLocks noGrp="1"/>
          </p:cNvSpPr>
          <p:nvPr>
            <p:ph type="dt" sz="half" idx="10"/>
          </p:nvPr>
        </p:nvSpPr>
        <p:spPr/>
        <p:txBody>
          <a:bodyPr/>
          <a:lstStyle/>
          <a:p>
            <a:fld id="{4117C24B-5EE4-4601-9610-EE3CBE771EDE}" type="datetime1">
              <a:rPr lang="en-US" smtClean="0"/>
              <a:t>10/7/2020</a:t>
            </a:fld>
            <a:endParaRPr lang="en-US" dirty="0"/>
          </a:p>
        </p:txBody>
      </p:sp>
      <p:sp>
        <p:nvSpPr>
          <p:cNvPr id="4" name="Footer Placeholder 3">
            <a:extLst>
              <a:ext uri="{FF2B5EF4-FFF2-40B4-BE49-F238E27FC236}">
                <a16:creationId xmlns:a16="http://schemas.microsoft.com/office/drawing/2014/main" id="{FB0652FD-1973-4006-BD0A-454A433C9370}"/>
              </a:ext>
            </a:extLst>
          </p:cNvPr>
          <p:cNvSpPr>
            <a:spLocks noGrp="1"/>
          </p:cNvSpPr>
          <p:nvPr>
            <p:ph type="ftr" sz="quarter" idx="11"/>
          </p:nvPr>
        </p:nvSpPr>
        <p:spPr/>
        <p:txBody>
          <a:bodyPr/>
          <a:lstStyle/>
          <a:p>
            <a:r>
              <a:rPr lang="en-US"/>
              <a:t>CS 410 – Team Yellow – Load.In – Feasibility </a:t>
            </a:r>
            <a:endParaRPr lang="en-US" dirty="0"/>
          </a:p>
        </p:txBody>
      </p:sp>
      <p:sp>
        <p:nvSpPr>
          <p:cNvPr id="5" name="Slide Number Placeholder 4">
            <a:extLst>
              <a:ext uri="{FF2B5EF4-FFF2-40B4-BE49-F238E27FC236}">
                <a16:creationId xmlns:a16="http://schemas.microsoft.com/office/drawing/2014/main" id="{1A65B471-1A61-427A-BEDC-8B00AD20AD5D}"/>
              </a:ext>
            </a:extLst>
          </p:cNvPr>
          <p:cNvSpPr>
            <a:spLocks noGrp="1"/>
          </p:cNvSpPr>
          <p:nvPr>
            <p:ph type="sldNum" sz="quarter" idx="12"/>
          </p:nvPr>
        </p:nvSpPr>
        <p:spPr/>
        <p:txBody>
          <a:bodyPr/>
          <a:lstStyle/>
          <a:p>
            <a:fld id="{BC24384F-C969-491A-B746-B529BCC5F8BF}" type="slidenum">
              <a:rPr lang="en-US" smtClean="0"/>
              <a:pPr/>
              <a:t>5</a:t>
            </a:fld>
            <a:endParaRPr lang="en-US" dirty="0"/>
          </a:p>
        </p:txBody>
      </p:sp>
      <p:sp>
        <p:nvSpPr>
          <p:cNvPr id="9" name="Content Placeholder 8">
            <a:extLst>
              <a:ext uri="{FF2B5EF4-FFF2-40B4-BE49-F238E27FC236}">
                <a16:creationId xmlns:a16="http://schemas.microsoft.com/office/drawing/2014/main" id="{D97CD65E-F202-7946-A71B-2120A9432ED9}"/>
              </a:ext>
            </a:extLst>
          </p:cNvPr>
          <p:cNvSpPr>
            <a:spLocks noGrp="1"/>
          </p:cNvSpPr>
          <p:nvPr>
            <p:ph idx="1"/>
          </p:nvPr>
        </p:nvSpPr>
        <p:spPr>
          <a:xfrm>
            <a:off x="838200" y="1825625"/>
            <a:ext cx="5041900" cy="4351338"/>
          </a:xfrm>
        </p:spPr>
        <p:txBody>
          <a:bodyPr/>
          <a:lstStyle/>
          <a:p>
            <a:pPr marL="0" indent="0">
              <a:buNone/>
            </a:pPr>
            <a:endParaRPr lang="en-US" dirty="0"/>
          </a:p>
        </p:txBody>
      </p:sp>
      <p:pic>
        <p:nvPicPr>
          <p:cNvPr id="1028" name="Picture 4" descr="people laying under cardboard boxes in a room holding up a help sign">
            <a:extLst>
              <a:ext uri="{FF2B5EF4-FFF2-40B4-BE49-F238E27FC236}">
                <a16:creationId xmlns:a16="http://schemas.microsoft.com/office/drawing/2014/main" id="{A9AC0EEB-AE38-004F-BF81-2AAA66CEF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0100" y="1485899"/>
            <a:ext cx="5829300" cy="38862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3DA8111-4884-0E4F-8542-340F5597A06D}"/>
              </a:ext>
            </a:extLst>
          </p:cNvPr>
          <p:cNvSpPr txBox="1"/>
          <p:nvPr/>
        </p:nvSpPr>
        <p:spPr>
          <a:xfrm>
            <a:off x="6172202" y="5758597"/>
            <a:ext cx="5723708" cy="238035"/>
          </a:xfrm>
          <a:prstGeom prst="rect">
            <a:avLst/>
          </a:prstGeom>
          <a:noFill/>
        </p:spPr>
        <p:txBody>
          <a:bodyPr wrap="square" rtlCol="0">
            <a:spAutoFit/>
          </a:bodyPr>
          <a:lstStyle/>
          <a:p>
            <a:r>
              <a:rPr lang="en-US" sz="900" dirty="0">
                <a:hlinkClick r:id="rId4" tooltip="http://myedmondsnews.com/2016/06/edmonds-woman-being-investigated-for-dui-after-u-haul-truck-hits-garage/"/>
              </a:rPr>
              <a:t>This Photo</a:t>
            </a:r>
            <a:r>
              <a:rPr lang="en-US" sz="900" dirty="0"/>
              <a:t> by Unknown Author is licensed under </a:t>
            </a:r>
            <a:r>
              <a:rPr lang="en-US" sz="900" dirty="0">
                <a:hlinkClick r:id="rId5" tooltip="https://creativecommons.org/licenses/by/3.0/"/>
              </a:rPr>
              <a:t>CC BY</a:t>
            </a:r>
            <a:endParaRPr lang="en-US" sz="900" dirty="0"/>
          </a:p>
        </p:txBody>
      </p:sp>
    </p:spTree>
    <p:extLst>
      <p:ext uri="{BB962C8B-B14F-4D97-AF65-F5344CB8AC3E}">
        <p14:creationId xmlns:p14="http://schemas.microsoft.com/office/powerpoint/2010/main" val="3159575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0A28B24-D32A-4F73-BD06-E5D426D79FC4}"/>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6</a:t>
            </a:fld>
            <a:endParaRPr lang="en-US"/>
          </a:p>
        </p:txBody>
      </p:sp>
      <p:pic>
        <p:nvPicPr>
          <p:cNvPr id="6" name="Picture 5">
            <a:extLst>
              <a:ext uri="{FF2B5EF4-FFF2-40B4-BE49-F238E27FC236}">
                <a16:creationId xmlns:a16="http://schemas.microsoft.com/office/drawing/2014/main" id="{DA8A2E6F-A20C-4435-A475-44EF77B728E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95600" y="85725"/>
            <a:ext cx="6400800" cy="6400800"/>
          </a:xfrm>
          <a:prstGeom prst="rect">
            <a:avLst/>
          </a:prstGeom>
        </p:spPr>
      </p:pic>
      <p:sp>
        <p:nvSpPr>
          <p:cNvPr id="5" name="Date Placeholder 4">
            <a:extLst>
              <a:ext uri="{FF2B5EF4-FFF2-40B4-BE49-F238E27FC236}">
                <a16:creationId xmlns:a16="http://schemas.microsoft.com/office/drawing/2014/main" id="{D82209C5-C5B2-46E0-9084-4EC7AB99B315}"/>
              </a:ext>
            </a:extLst>
          </p:cNvPr>
          <p:cNvSpPr>
            <a:spLocks noGrp="1"/>
          </p:cNvSpPr>
          <p:nvPr>
            <p:ph type="dt" sz="half" idx="10"/>
          </p:nvPr>
        </p:nvSpPr>
        <p:spPr/>
        <p:txBody>
          <a:bodyPr/>
          <a:lstStyle/>
          <a:p>
            <a:fld id="{313EF87D-AABC-4D1C-8114-DDEEA3E05A74}" type="datetime1">
              <a:rPr lang="en-US" smtClean="0"/>
              <a:t>10/7/2020</a:t>
            </a:fld>
            <a:endParaRPr lang="en-US" dirty="0"/>
          </a:p>
        </p:txBody>
      </p:sp>
      <p:sp>
        <p:nvSpPr>
          <p:cNvPr id="7" name="Footer Placeholder 6">
            <a:extLst>
              <a:ext uri="{FF2B5EF4-FFF2-40B4-BE49-F238E27FC236}">
                <a16:creationId xmlns:a16="http://schemas.microsoft.com/office/drawing/2014/main" id="{10A53E5A-EE7B-47BA-8206-9E8DE724CAD1}"/>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452290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8E898-A6EC-4ACF-8760-1DC599AD859A}"/>
              </a:ext>
            </a:extLst>
          </p:cNvPr>
          <p:cNvSpPr>
            <a:spLocks noGrp="1"/>
          </p:cNvSpPr>
          <p:nvPr>
            <p:ph type="title"/>
          </p:nvPr>
        </p:nvSpPr>
        <p:spPr>
          <a:xfrm>
            <a:off x="838200" y="365126"/>
            <a:ext cx="10515600" cy="539552"/>
          </a:xfrm>
        </p:spPr>
        <p:txBody>
          <a:bodyPr>
            <a:normAutofit fontScale="90000"/>
          </a:bodyPr>
          <a:lstStyle/>
          <a:p>
            <a:pPr algn="ctr"/>
            <a:r>
              <a:rPr lang="en-US" dirty="0">
                <a:solidFill>
                  <a:srgbClr val="6DD1A1"/>
                </a:solidFill>
              </a:rPr>
              <a:t>Professional Movers Are Costly</a:t>
            </a:r>
          </a:p>
        </p:txBody>
      </p:sp>
      <p:sp>
        <p:nvSpPr>
          <p:cNvPr id="4" name="Date Placeholder 3">
            <a:extLst>
              <a:ext uri="{FF2B5EF4-FFF2-40B4-BE49-F238E27FC236}">
                <a16:creationId xmlns:a16="http://schemas.microsoft.com/office/drawing/2014/main" id="{F9690993-D2EB-4403-B3DF-62AA8EF750EB}"/>
              </a:ext>
            </a:extLst>
          </p:cNvPr>
          <p:cNvSpPr>
            <a:spLocks noGrp="1"/>
          </p:cNvSpPr>
          <p:nvPr>
            <p:ph type="dt" sz="half" idx="2"/>
          </p:nvPr>
        </p:nvSpPr>
        <p:spPr/>
        <p:txBody>
          <a:bodyPr/>
          <a:lstStyle/>
          <a:p>
            <a:fld id="{9CD256C3-68A5-488E-9F40-9C014D5C9643}" type="datetime1">
              <a:rPr lang="en-US" smtClean="0"/>
              <a:t>10/7/2020</a:t>
            </a:fld>
            <a:endParaRPr lang="en-US" dirty="0"/>
          </a:p>
        </p:txBody>
      </p:sp>
      <p:sp>
        <p:nvSpPr>
          <p:cNvPr id="6" name="Footer Placeholder 5">
            <a:extLst>
              <a:ext uri="{FF2B5EF4-FFF2-40B4-BE49-F238E27FC236}">
                <a16:creationId xmlns:a16="http://schemas.microsoft.com/office/drawing/2014/main" id="{2BBCCA1D-D7E1-4DA4-87BD-46ADC35D47C0}"/>
              </a:ext>
            </a:extLst>
          </p:cNvPr>
          <p:cNvSpPr>
            <a:spLocks noGrp="1"/>
          </p:cNvSpPr>
          <p:nvPr>
            <p:ph type="ftr" sz="quarter" idx="3"/>
          </p:nvPr>
        </p:nvSpPr>
        <p:spPr/>
        <p:txBody>
          <a:bodyPr/>
          <a:lstStyle/>
          <a:p>
            <a:r>
              <a:rPr lang="en-US" dirty="0"/>
              <a:t>CS 410 – Team Yellow – </a:t>
            </a:r>
            <a:r>
              <a:rPr lang="en-US" dirty="0" err="1"/>
              <a:t>Load.In</a:t>
            </a:r>
            <a:r>
              <a:rPr lang="en-US" dirty="0"/>
              <a:t> – Feasibility </a:t>
            </a:r>
          </a:p>
        </p:txBody>
      </p:sp>
      <p:sp>
        <p:nvSpPr>
          <p:cNvPr id="3" name="Slide Number Placeholder 2">
            <a:extLst>
              <a:ext uri="{FF2B5EF4-FFF2-40B4-BE49-F238E27FC236}">
                <a16:creationId xmlns:a16="http://schemas.microsoft.com/office/drawing/2014/main" id="{49B9098B-F582-42AD-99EB-8543E37F4362}"/>
              </a:ext>
            </a:extLst>
          </p:cNvPr>
          <p:cNvSpPr>
            <a:spLocks noGrp="1"/>
          </p:cNvSpPr>
          <p:nvPr>
            <p:ph type="sldNum" sz="quarter" idx="4"/>
          </p:nvPr>
        </p:nvSpPr>
        <p:spPr/>
        <p:txBody>
          <a:bodyPr/>
          <a:lstStyle/>
          <a:p>
            <a:fld id="{BC24384F-C969-491A-B746-B529BCC5F8BF}" type="slidenum">
              <a:rPr lang="en-US" smtClean="0"/>
              <a:t>7</a:t>
            </a:fld>
            <a:endParaRPr lang="en-US" dirty="0"/>
          </a:p>
        </p:txBody>
      </p:sp>
      <p:graphicFrame>
        <p:nvGraphicFramePr>
          <p:cNvPr id="7" name="Chart 6">
            <a:extLst>
              <a:ext uri="{FF2B5EF4-FFF2-40B4-BE49-F238E27FC236}">
                <a16:creationId xmlns:a16="http://schemas.microsoft.com/office/drawing/2014/main" id="{853D6E00-9DF8-41DE-B0B7-A1683795C517}"/>
              </a:ext>
            </a:extLst>
          </p:cNvPr>
          <p:cNvGraphicFramePr>
            <a:graphicFrameLocks/>
          </p:cNvGraphicFramePr>
          <p:nvPr>
            <p:extLst>
              <p:ext uri="{D42A27DB-BD31-4B8C-83A1-F6EECF244321}">
                <p14:modId xmlns:p14="http://schemas.microsoft.com/office/powerpoint/2010/main" val="1549551202"/>
              </p:ext>
            </p:extLst>
          </p:nvPr>
        </p:nvGraphicFramePr>
        <p:xfrm>
          <a:off x="323850" y="1044378"/>
          <a:ext cx="60198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930E8AFE-A11A-4DED-813A-11A6F92F70E9}"/>
              </a:ext>
            </a:extLst>
          </p:cNvPr>
          <p:cNvGraphicFramePr>
            <a:graphicFrameLocks/>
          </p:cNvGraphicFramePr>
          <p:nvPr>
            <p:extLst>
              <p:ext uri="{D42A27DB-BD31-4B8C-83A1-F6EECF244321}">
                <p14:modId xmlns:p14="http://schemas.microsoft.com/office/powerpoint/2010/main" val="2353765385"/>
              </p:ext>
            </p:extLst>
          </p:nvPr>
        </p:nvGraphicFramePr>
        <p:xfrm>
          <a:off x="323850" y="3638550"/>
          <a:ext cx="577215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a:extLst>
              <a:ext uri="{FF2B5EF4-FFF2-40B4-BE49-F238E27FC236}">
                <a16:creationId xmlns:a16="http://schemas.microsoft.com/office/drawing/2014/main" id="{349037C0-9EAB-4F18-947B-40A663E35010}"/>
              </a:ext>
            </a:extLst>
          </p:cNvPr>
          <p:cNvGraphicFramePr/>
          <p:nvPr>
            <p:extLst>
              <p:ext uri="{D42A27DB-BD31-4B8C-83A1-F6EECF244321}">
                <p14:modId xmlns:p14="http://schemas.microsoft.com/office/powerpoint/2010/main" val="505440142"/>
              </p:ext>
            </p:extLst>
          </p:nvPr>
        </p:nvGraphicFramePr>
        <p:xfrm>
          <a:off x="6343650" y="1224013"/>
          <a:ext cx="5187359" cy="4976065"/>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989387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125240"/>
            <a:ext cx="10515600" cy="1325563"/>
          </a:xfrm>
        </p:spPr>
        <p:txBody>
          <a:bodyPr>
            <a:noAutofit/>
          </a:bodyPr>
          <a:lstStyle/>
          <a:p>
            <a:pPr algn="ctr"/>
            <a:r>
              <a:rPr lang="en-US" sz="3200" dirty="0">
                <a:solidFill>
                  <a:srgbClr val="6DD1A1"/>
                </a:solidFill>
              </a:rPr>
              <a:t>Major Truck Loading Considerations </a:t>
            </a:r>
          </a:p>
        </p:txBody>
      </p:sp>
      <p:sp>
        <p:nvSpPr>
          <p:cNvPr id="14" name="Text Placeholder 13">
            <a:extLst>
              <a:ext uri="{FF2B5EF4-FFF2-40B4-BE49-F238E27FC236}">
                <a16:creationId xmlns:a16="http://schemas.microsoft.com/office/drawing/2014/main" id="{FE0CC900-DEB3-4373-B7EA-A1337218367C}"/>
              </a:ext>
            </a:extLst>
          </p:cNvPr>
          <p:cNvSpPr>
            <a:spLocks noGrp="1"/>
          </p:cNvSpPr>
          <p:nvPr>
            <p:ph type="body" idx="1"/>
          </p:nvPr>
        </p:nvSpPr>
        <p:spPr>
          <a:xfrm>
            <a:off x="434364" y="1622874"/>
            <a:ext cx="5157787" cy="823912"/>
          </a:xfrm>
        </p:spPr>
        <p:txBody>
          <a:bodyPr/>
          <a:lstStyle/>
          <a:p>
            <a:r>
              <a:rPr lang="en-US" dirty="0">
                <a:solidFill>
                  <a:srgbClr val="6DD1A1"/>
                </a:solidFill>
              </a:rPr>
              <a:t>Weight distribution</a:t>
            </a:r>
          </a:p>
          <a:p>
            <a:endParaRPr lang="en-US" dirty="0"/>
          </a:p>
        </p:txBody>
      </p:sp>
      <p:pic>
        <p:nvPicPr>
          <p:cNvPr id="22" name="Content Placeholder 21" descr="Diagram&#10;&#10;Description automatically generated">
            <a:extLst>
              <a:ext uri="{FF2B5EF4-FFF2-40B4-BE49-F238E27FC236}">
                <a16:creationId xmlns:a16="http://schemas.microsoft.com/office/drawing/2014/main" id="{46D2B42E-0BA4-4400-B944-3D8B6E2F8509}"/>
              </a:ext>
            </a:extLst>
          </p:cNvPr>
          <p:cNvPicPr>
            <a:picLocks noGrp="1" noChangeAspect="1"/>
          </p:cNvPicPr>
          <p:nvPr>
            <p:ph sz="half" idx="2"/>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34364" y="2505075"/>
            <a:ext cx="5862007" cy="2674954"/>
          </a:xfrm>
        </p:spPr>
      </p:pic>
      <p:sp>
        <p:nvSpPr>
          <p:cNvPr id="15" name="Text Placeholder 14">
            <a:extLst>
              <a:ext uri="{FF2B5EF4-FFF2-40B4-BE49-F238E27FC236}">
                <a16:creationId xmlns:a16="http://schemas.microsoft.com/office/drawing/2014/main" id="{DB93785A-3597-4A57-A28E-F075C6B20A69}"/>
              </a:ext>
            </a:extLst>
          </p:cNvPr>
          <p:cNvSpPr>
            <a:spLocks noGrp="1"/>
          </p:cNvSpPr>
          <p:nvPr>
            <p:ph type="body" sz="quarter" idx="3"/>
          </p:nvPr>
        </p:nvSpPr>
        <p:spPr>
          <a:xfrm>
            <a:off x="6574448" y="1557892"/>
            <a:ext cx="5183188" cy="823912"/>
          </a:xfrm>
        </p:spPr>
        <p:txBody>
          <a:bodyPr/>
          <a:lstStyle/>
          <a:p>
            <a:r>
              <a:rPr lang="en-US" dirty="0">
                <a:solidFill>
                  <a:srgbClr val="6DD1A1"/>
                </a:solidFill>
              </a:rPr>
              <a:t>Protecting fragile items</a:t>
            </a:r>
            <a:endParaRPr lang="en-US" dirty="0"/>
          </a:p>
          <a:p>
            <a:endParaRPr lang="en-US" dirty="0"/>
          </a:p>
        </p:txBody>
      </p:sp>
      <p:sp>
        <p:nvSpPr>
          <p:cNvPr id="3" name="Date Placeholder 2">
            <a:extLst>
              <a:ext uri="{FF2B5EF4-FFF2-40B4-BE49-F238E27FC236}">
                <a16:creationId xmlns:a16="http://schemas.microsoft.com/office/drawing/2014/main" id="{0BFF40B5-CE23-4B19-AE3D-A1D6467DA160}"/>
              </a:ext>
            </a:extLst>
          </p:cNvPr>
          <p:cNvSpPr>
            <a:spLocks noGrp="1"/>
          </p:cNvSpPr>
          <p:nvPr>
            <p:ph type="dt" sz="half" idx="10"/>
          </p:nvPr>
        </p:nvSpPr>
        <p:spPr/>
        <p:txBody>
          <a:bodyPr/>
          <a:lstStyle/>
          <a:p>
            <a:fld id="{7DC57380-EBCB-4476-9C5C-C3E1B07BC104}" type="datetime1">
              <a:rPr lang="en-US" smtClean="0"/>
              <a:t>10/7/2020</a:t>
            </a:fld>
            <a:endParaRPr lang="en-US" dirty="0"/>
          </a:p>
        </p:txBody>
      </p:sp>
      <p:sp>
        <p:nvSpPr>
          <p:cNvPr id="5" name="Footer Placeholder 4">
            <a:extLst>
              <a:ext uri="{FF2B5EF4-FFF2-40B4-BE49-F238E27FC236}">
                <a16:creationId xmlns:a16="http://schemas.microsoft.com/office/drawing/2014/main" id="{EF0B2772-EAD4-4B1D-B054-B3421B1DFCC2}"/>
              </a:ext>
            </a:extLst>
          </p:cNvPr>
          <p:cNvSpPr>
            <a:spLocks noGrp="1"/>
          </p:cNvSpPr>
          <p:nvPr>
            <p:ph type="ftr" sz="quarter" idx="11"/>
          </p:nvPr>
        </p:nvSpPr>
        <p:spPr/>
        <p:txBody>
          <a:bodyPr/>
          <a:lstStyle/>
          <a:p>
            <a:r>
              <a:rPr lang="en-US" dirty="0"/>
              <a:t>CS 410 – Team Yellow – </a:t>
            </a:r>
            <a:r>
              <a:rPr lang="en-US" dirty="0" err="1"/>
              <a:t>Load.In</a:t>
            </a:r>
            <a:r>
              <a:rPr lang="en-US" dirty="0"/>
              <a:t> – Feasibility </a:t>
            </a:r>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p:txBody>
          <a:bodyPr/>
          <a:lstStyle/>
          <a:p>
            <a:fld id="{BC24384F-C969-491A-B746-B529BCC5F8BF}" type="slidenum">
              <a:rPr lang="en-US" smtClean="0"/>
              <a:t>8</a:t>
            </a:fld>
            <a:endParaRPr lang="en-US" dirty="0"/>
          </a:p>
        </p:txBody>
      </p:sp>
      <p:sp>
        <p:nvSpPr>
          <p:cNvPr id="6" name="Rectangle 5">
            <a:extLst>
              <a:ext uri="{FF2B5EF4-FFF2-40B4-BE49-F238E27FC236}">
                <a16:creationId xmlns:a16="http://schemas.microsoft.com/office/drawing/2014/main" id="{EB303E37-A738-4E18-9544-BDB0DD886754}"/>
              </a:ext>
            </a:extLst>
          </p:cNvPr>
          <p:cNvSpPr/>
          <p:nvPr/>
        </p:nvSpPr>
        <p:spPr>
          <a:xfrm>
            <a:off x="9413674" y="5942568"/>
            <a:ext cx="2778326" cy="369332"/>
          </a:xfrm>
          <a:prstGeom prst="rect">
            <a:avLst/>
          </a:prstGeom>
        </p:spPr>
        <p:txBody>
          <a:bodyPr wrap="none">
            <a:spAutoFit/>
          </a:bodyPr>
          <a:lstStyle/>
          <a:p>
            <a:pPr algn="ctr"/>
            <a:r>
              <a:rPr lang="en-US" dirty="0">
                <a:solidFill>
                  <a:schemeClr val="bg1"/>
                </a:solidFill>
                <a:hlinkClick r:id="rId5">
                  <a:extLst>
                    <a:ext uri="{A12FA001-AC4F-418D-AE19-62706E023703}">
                      <ahyp:hlinkClr xmlns:ahyp="http://schemas.microsoft.com/office/drawing/2018/hyperlinkcolor" val="tx"/>
                    </a:ext>
                  </a:extLst>
                </a:hlinkClick>
              </a:rPr>
              <a:t>PenskeTruckRental.com</a:t>
            </a:r>
            <a:endParaRPr lang="en-US" dirty="0">
              <a:solidFill>
                <a:schemeClr val="bg1"/>
              </a:solidFill>
            </a:endParaRPr>
          </a:p>
        </p:txBody>
      </p:sp>
      <p:pic>
        <p:nvPicPr>
          <p:cNvPr id="25" name="Content Placeholder 24" descr="A picture containing building, outdoor, wooden, brick&#10;&#10;Description automatically generated">
            <a:extLst>
              <a:ext uri="{FF2B5EF4-FFF2-40B4-BE49-F238E27FC236}">
                <a16:creationId xmlns:a16="http://schemas.microsoft.com/office/drawing/2014/main" id="{F7FB0B96-73F1-40C4-8041-6382C26FB3B4}"/>
              </a:ext>
            </a:extLst>
          </p:cNvPr>
          <p:cNvPicPr>
            <a:picLocks noGrp="1" noChangeAspect="1"/>
          </p:cNvPicPr>
          <p:nvPr>
            <p:ph sz="quarter" idx="4"/>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574448" y="2564967"/>
            <a:ext cx="5183188" cy="2462014"/>
          </a:xfrm>
        </p:spPr>
      </p:pic>
      <p:sp>
        <p:nvSpPr>
          <p:cNvPr id="23" name="TextBox 22">
            <a:extLst>
              <a:ext uri="{FF2B5EF4-FFF2-40B4-BE49-F238E27FC236}">
                <a16:creationId xmlns:a16="http://schemas.microsoft.com/office/drawing/2014/main" id="{08E7899F-E412-4BBB-B910-279275FC151A}"/>
              </a:ext>
            </a:extLst>
          </p:cNvPr>
          <p:cNvSpPr txBox="1"/>
          <p:nvPr/>
        </p:nvSpPr>
        <p:spPr>
          <a:xfrm>
            <a:off x="839788" y="5524171"/>
            <a:ext cx="5157787" cy="230832"/>
          </a:xfrm>
          <a:prstGeom prst="rect">
            <a:avLst/>
          </a:prstGeom>
          <a:noFill/>
        </p:spPr>
        <p:txBody>
          <a:bodyPr wrap="square" rtlCol="0">
            <a:spAutoFit/>
          </a:bodyPr>
          <a:lstStyle/>
          <a:p>
            <a:r>
              <a:rPr lang="en-US" sz="900">
                <a:hlinkClick r:id="rId4" tooltip="https://courses.lumenlearning.com/suny-osuniversityphysics/chapter/12-1-conditions-for-static-equilibrium/"/>
              </a:rPr>
              <a:t>This Photo</a:t>
            </a:r>
            <a:r>
              <a:rPr lang="en-US" sz="900"/>
              <a:t> by Unknown Author is licensed under </a:t>
            </a:r>
            <a:r>
              <a:rPr lang="en-US" sz="900">
                <a:hlinkClick r:id="rId8" tooltip="https://creativecommons.org/licenses/by/3.0/"/>
              </a:rPr>
              <a:t>CC BY</a:t>
            </a:r>
            <a:endParaRPr lang="en-US" sz="900"/>
          </a:p>
        </p:txBody>
      </p:sp>
    </p:spTree>
    <p:extLst>
      <p:ext uri="{BB962C8B-B14F-4D97-AF65-F5344CB8AC3E}">
        <p14:creationId xmlns:p14="http://schemas.microsoft.com/office/powerpoint/2010/main" val="1919875114"/>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p:txBody>
          <a:bodyPr>
            <a:noAutofit/>
          </a:bodyPr>
          <a:lstStyle/>
          <a:p>
            <a:pPr algn="ctr"/>
            <a:r>
              <a:rPr lang="en-US" sz="3200" dirty="0">
                <a:solidFill>
                  <a:srgbClr val="6DD1A1"/>
                </a:solidFill>
              </a:rPr>
              <a:t>Renting a Truck Is Difficult</a:t>
            </a:r>
          </a:p>
        </p:txBody>
      </p:sp>
      <p:sp>
        <p:nvSpPr>
          <p:cNvPr id="10" name="Content Placeholder 9">
            <a:extLst>
              <a:ext uri="{FF2B5EF4-FFF2-40B4-BE49-F238E27FC236}">
                <a16:creationId xmlns:a16="http://schemas.microsoft.com/office/drawing/2014/main" id="{6B8BEEA3-A014-4923-9562-2FC9F32FD849}"/>
              </a:ext>
            </a:extLst>
          </p:cNvPr>
          <p:cNvSpPr>
            <a:spLocks noGrp="1"/>
          </p:cNvSpPr>
          <p:nvPr>
            <p:ph sz="half" idx="1"/>
          </p:nvPr>
        </p:nvSpPr>
        <p:spPr/>
        <p:txBody>
          <a:bodyPr/>
          <a:lstStyle/>
          <a:p>
            <a:r>
              <a:rPr lang="en-US" i="1" dirty="0">
                <a:solidFill>
                  <a:srgbClr val="6DD1A1"/>
                </a:solidFill>
              </a:rPr>
              <a:t>Accurately</a:t>
            </a:r>
            <a:r>
              <a:rPr lang="en-US" dirty="0">
                <a:solidFill>
                  <a:srgbClr val="6DD1A1"/>
                </a:solidFill>
              </a:rPr>
              <a:t> determining</a:t>
            </a:r>
          </a:p>
          <a:p>
            <a:pPr lvl="1"/>
            <a:r>
              <a:rPr lang="en-US" dirty="0">
                <a:solidFill>
                  <a:srgbClr val="6DD1A1"/>
                </a:solidFill>
              </a:rPr>
              <a:t>How big of a truck to get</a:t>
            </a:r>
          </a:p>
          <a:p>
            <a:pPr lvl="1"/>
            <a:r>
              <a:rPr lang="en-US" dirty="0">
                <a:solidFill>
                  <a:srgbClr val="6DD1A1"/>
                </a:solidFill>
              </a:rPr>
              <a:t>How many trips a move will take </a:t>
            </a:r>
            <a:br>
              <a:rPr lang="en-US" dirty="0">
                <a:solidFill>
                  <a:srgbClr val="6DD1A1"/>
                </a:solidFill>
              </a:rPr>
            </a:br>
            <a:r>
              <a:rPr lang="en-US" dirty="0">
                <a:solidFill>
                  <a:srgbClr val="6DD1A1"/>
                </a:solidFill>
              </a:rPr>
              <a:t>…is difficult. </a:t>
            </a:r>
          </a:p>
          <a:p>
            <a:r>
              <a:rPr lang="en-US" dirty="0">
                <a:solidFill>
                  <a:srgbClr val="6DD1A1"/>
                </a:solidFill>
              </a:rPr>
              <a:t>Rental Truck companies base their business model on this!</a:t>
            </a:r>
            <a:endParaRPr lang="en-US" dirty="0"/>
          </a:p>
        </p:txBody>
      </p:sp>
      <p:sp>
        <p:nvSpPr>
          <p:cNvPr id="3" name="Date Placeholder 2">
            <a:extLst>
              <a:ext uri="{FF2B5EF4-FFF2-40B4-BE49-F238E27FC236}">
                <a16:creationId xmlns:a16="http://schemas.microsoft.com/office/drawing/2014/main" id="{43A794C2-1CA9-4484-8AF3-C3622CCF5D4A}"/>
              </a:ext>
            </a:extLst>
          </p:cNvPr>
          <p:cNvSpPr>
            <a:spLocks noGrp="1"/>
          </p:cNvSpPr>
          <p:nvPr>
            <p:ph type="dt" sz="half" idx="10"/>
          </p:nvPr>
        </p:nvSpPr>
        <p:spPr/>
        <p:txBody>
          <a:bodyPr/>
          <a:lstStyle/>
          <a:p>
            <a:fld id="{BF9A250E-0051-4FD7-A933-CEA39FD59123}" type="datetime1">
              <a:rPr lang="en-US" smtClean="0"/>
              <a:t>10/7/2020</a:t>
            </a:fld>
            <a:endParaRPr lang="en-US" dirty="0"/>
          </a:p>
        </p:txBody>
      </p:sp>
      <p:sp>
        <p:nvSpPr>
          <p:cNvPr id="7" name="Footer Placeholder 6">
            <a:extLst>
              <a:ext uri="{FF2B5EF4-FFF2-40B4-BE49-F238E27FC236}">
                <a16:creationId xmlns:a16="http://schemas.microsoft.com/office/drawing/2014/main" id="{DC640572-8143-4D25-B15C-47A148F1DC2D}"/>
              </a:ext>
            </a:extLst>
          </p:cNvPr>
          <p:cNvSpPr>
            <a:spLocks noGrp="1"/>
          </p:cNvSpPr>
          <p:nvPr>
            <p:ph type="ftr" sz="quarter" idx="3"/>
          </p:nvPr>
        </p:nvSpPr>
        <p:spPr/>
        <p:txBody>
          <a:bodyPr/>
          <a:lstStyle/>
          <a:p>
            <a:r>
              <a:rPr lang="en-US"/>
              <a:t>CS 410 – Team Yellow – Load.In – Feasibility </a:t>
            </a: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4"/>
          </p:nvPr>
        </p:nvSpPr>
        <p:spPr/>
        <p:txBody>
          <a:bodyPr/>
          <a:lstStyle/>
          <a:p>
            <a:fld id="{BC24384F-C969-491A-B746-B529BCC5F8BF}" type="slidenum">
              <a:rPr lang="en-US" smtClean="0"/>
              <a:t>9</a:t>
            </a:fld>
            <a:endParaRPr lang="en-US"/>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6" name="Rectangle 5">
            <a:extLst>
              <a:ext uri="{FF2B5EF4-FFF2-40B4-BE49-F238E27FC236}">
                <a16:creationId xmlns:a16="http://schemas.microsoft.com/office/drawing/2014/main" id="{FE77AFF4-7F4F-4226-86BF-4A01626B3B33}"/>
              </a:ext>
            </a:extLst>
          </p:cNvPr>
          <p:cNvSpPr/>
          <p:nvPr/>
        </p:nvSpPr>
        <p:spPr>
          <a:xfrm>
            <a:off x="10997945" y="5942568"/>
            <a:ext cx="1168910" cy="369332"/>
          </a:xfrm>
          <a:prstGeom prst="rect">
            <a:avLst/>
          </a:prstGeom>
        </p:spPr>
        <p:txBody>
          <a:bodyPr wrap="none">
            <a:spAutoFit/>
          </a:bodyPr>
          <a:lstStyle/>
          <a:p>
            <a:pPr algn="ctr"/>
            <a:r>
              <a:rPr lang="en-US" dirty="0">
                <a:solidFill>
                  <a:schemeClr val="bg1"/>
                </a:solidFill>
                <a:hlinkClick r:id="rId3">
                  <a:extLst>
                    <a:ext uri="{A12FA001-AC4F-418D-AE19-62706E023703}">
                      <ahyp:hlinkClr xmlns:ahyp="http://schemas.microsoft.com/office/drawing/2018/hyperlinkcolor" val="tx"/>
                    </a:ext>
                  </a:extLst>
                </a:hlinkClick>
              </a:rPr>
              <a:t>wtkr.com</a:t>
            </a:r>
            <a:endParaRPr lang="en-US" dirty="0">
              <a:solidFill>
                <a:schemeClr val="bg1"/>
              </a:solidFill>
            </a:endParaRPr>
          </a:p>
        </p:txBody>
      </p:sp>
      <p:pic>
        <p:nvPicPr>
          <p:cNvPr id="9" name="Picture 8" descr="A close up of a remote control&#10;&#10;Description automatically generated">
            <a:extLst>
              <a:ext uri="{FF2B5EF4-FFF2-40B4-BE49-F238E27FC236}">
                <a16:creationId xmlns:a16="http://schemas.microsoft.com/office/drawing/2014/main" id="{4F7F0182-FB04-497B-B1D2-45772B194ED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096000" y="1690688"/>
            <a:ext cx="5780976" cy="3853599"/>
          </a:xfrm>
          <a:prstGeom prst="rect">
            <a:avLst/>
          </a:prstGeom>
        </p:spPr>
      </p:pic>
    </p:spTree>
    <p:extLst>
      <p:ext uri="{BB962C8B-B14F-4D97-AF65-F5344CB8AC3E}">
        <p14:creationId xmlns:p14="http://schemas.microsoft.com/office/powerpoint/2010/main" val="2525901647"/>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theme/theme1.xml><?xml version="1.0" encoding="utf-8"?>
<a:theme xmlns:a="http://schemas.openxmlformats.org/drawingml/2006/main" name="Office Theme">
  <a:themeElements>
    <a:clrScheme name="CS410_Green">
      <a:dk1>
        <a:srgbClr val="FFFFFF"/>
      </a:dk1>
      <a:lt1>
        <a:srgbClr val="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Custom 1">
      <a:majorFont>
        <a:latin typeface="Gulim"/>
        <a:ea typeface=""/>
        <a:cs typeface=""/>
      </a:majorFont>
      <a:minorFont>
        <a:latin typeface="Guli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Gulim"/>
        <a:ea typeface=""/>
        <a:cs typeface=""/>
      </a:majorFont>
      <a:minorFont>
        <a:latin typeface="Guli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2082</TotalTime>
  <Words>2132</Words>
  <Application>Microsoft Office PowerPoint</Application>
  <PresentationFormat>Widescreen</PresentationFormat>
  <Paragraphs>384</Paragraphs>
  <Slides>36</Slides>
  <Notes>30</Notes>
  <HiddenSlides>7</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36</vt:i4>
      </vt:variant>
    </vt:vector>
  </HeadingPairs>
  <TitlesOfParts>
    <vt:vector size="42" baseType="lpstr">
      <vt:lpstr>Gulim</vt:lpstr>
      <vt:lpstr>Arial</vt:lpstr>
      <vt:lpstr>Calibri</vt:lpstr>
      <vt:lpstr>Symbol</vt:lpstr>
      <vt:lpstr>Office Theme</vt:lpstr>
      <vt:lpstr>Custom Design</vt:lpstr>
      <vt:lpstr>Load.in</vt:lpstr>
      <vt:lpstr>Load.in</vt:lpstr>
      <vt:lpstr>Contents</vt:lpstr>
      <vt:lpstr>Who is Team Yellow?</vt:lpstr>
      <vt:lpstr>“Do It Yourself” movers lack the expert knowledge required to handle the logistics of their move.</vt:lpstr>
      <vt:lpstr>PowerPoint Presentation</vt:lpstr>
      <vt:lpstr>Professional Movers Are Costly</vt:lpstr>
      <vt:lpstr>Major Truck Loading Considerations </vt:lpstr>
      <vt:lpstr>Renting a Truck Is Difficult</vt:lpstr>
      <vt:lpstr>Poor Packing Can Be A Major Issue</vt:lpstr>
      <vt:lpstr>Current Process</vt:lpstr>
      <vt:lpstr>PowerPoint Presentation</vt:lpstr>
      <vt:lpstr>PowerPoint Presentation</vt:lpstr>
      <vt:lpstr>Load.In Provides Solutions</vt:lpstr>
      <vt:lpstr>PowerPoint Presentation</vt:lpstr>
      <vt:lpstr>How will the solution help?</vt:lpstr>
      <vt:lpstr>PowerPoint Presentation</vt:lpstr>
      <vt:lpstr>PowerPoint Presentation</vt:lpstr>
      <vt:lpstr>PowerPoint Presentation</vt:lpstr>
      <vt:lpstr>Major Functional Components</vt:lpstr>
      <vt:lpstr>Feedback Loop</vt:lpstr>
      <vt:lpstr>What Load.In Will Do</vt:lpstr>
      <vt:lpstr>PowerPoint Presentation</vt:lpstr>
      <vt:lpstr>Per the rubric, add “Market analysis &amp; benefits to the customer base” here </vt:lpstr>
      <vt:lpstr>PowerPoint Presentation</vt:lpstr>
      <vt:lpstr>PowerPoint Presentation</vt:lpstr>
      <vt:lpstr>The Competition</vt:lpstr>
      <vt:lpstr>PowerPoint Presentation</vt:lpstr>
      <vt:lpstr>Sources:</vt:lpstr>
      <vt:lpstr>Glossary:</vt:lpstr>
      <vt:lpstr>PowerPoint Presentation</vt:lpstr>
      <vt:lpstr>Americans Prefer to Move Themselves</vt:lpstr>
      <vt:lpstr>Truck rental companies offer a variety of helpful moving supplies, but when it comes to the actual move, will only refer you to unaffordable professional movers. As a result, “Do It Yourself” movers are often left to fend for themselves in managing moving logistics and uncertainties with little prior experience.   Load.In aims to give your move a game plan by quantifying uncertainties and assisting in logistical endeavors on moving day.</vt:lpstr>
      <vt:lpstr>Professional Movers Are Costly</vt:lpstr>
      <vt:lpstr>78.3% of Americans go without the help of professional movers.</vt:lpstr>
      <vt:lpstr>35% of Americans are stressed the most by logistics and packing.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Pack.it</dc:title>
  <dc:creator>Jason Moran</dc:creator>
  <cp:lastModifiedBy>Chris Cruise</cp:lastModifiedBy>
  <cp:revision>151</cp:revision>
  <dcterms:created xsi:type="dcterms:W3CDTF">2020-09-10T01:29:18Z</dcterms:created>
  <dcterms:modified xsi:type="dcterms:W3CDTF">2020-10-07T23:45:10Z</dcterms:modified>
</cp:coreProperties>
</file>